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94"/>
  </p:notesMasterIdLst>
  <p:sldIdLst>
    <p:sldId id="256" r:id="rId2"/>
    <p:sldId id="266" r:id="rId3"/>
    <p:sldId id="267" r:id="rId4"/>
    <p:sldId id="268" r:id="rId5"/>
    <p:sldId id="270" r:id="rId6"/>
    <p:sldId id="271" r:id="rId7"/>
    <p:sldId id="276" r:id="rId8"/>
    <p:sldId id="272" r:id="rId9"/>
    <p:sldId id="277" r:id="rId10"/>
    <p:sldId id="273" r:id="rId11"/>
    <p:sldId id="278" r:id="rId12"/>
    <p:sldId id="274" r:id="rId13"/>
    <p:sldId id="275" r:id="rId14"/>
    <p:sldId id="279" r:id="rId15"/>
    <p:sldId id="280" r:id="rId16"/>
    <p:sldId id="281" r:id="rId17"/>
    <p:sldId id="282" r:id="rId18"/>
    <p:sldId id="283" r:id="rId19"/>
    <p:sldId id="288" r:id="rId20"/>
    <p:sldId id="291" r:id="rId21"/>
    <p:sldId id="289" r:id="rId22"/>
    <p:sldId id="269" r:id="rId23"/>
    <p:sldId id="293" r:id="rId24"/>
    <p:sldId id="290" r:id="rId25"/>
    <p:sldId id="284" r:id="rId26"/>
    <p:sldId id="285" r:id="rId27"/>
    <p:sldId id="286" r:id="rId28"/>
    <p:sldId id="287" r:id="rId29"/>
    <p:sldId id="292" r:id="rId30"/>
    <p:sldId id="294" r:id="rId31"/>
    <p:sldId id="295" r:id="rId32"/>
    <p:sldId id="296" r:id="rId33"/>
    <p:sldId id="355" r:id="rId34"/>
    <p:sldId id="297" r:id="rId35"/>
    <p:sldId id="298" r:id="rId36"/>
    <p:sldId id="299" r:id="rId37"/>
    <p:sldId id="300" r:id="rId38"/>
    <p:sldId id="301" r:id="rId39"/>
    <p:sldId id="302" r:id="rId40"/>
    <p:sldId id="303" r:id="rId41"/>
    <p:sldId id="304" r:id="rId42"/>
    <p:sldId id="305" r:id="rId43"/>
    <p:sldId id="306" r:id="rId44"/>
    <p:sldId id="307" r:id="rId45"/>
    <p:sldId id="308" r:id="rId46"/>
    <p:sldId id="309" r:id="rId47"/>
    <p:sldId id="310" r:id="rId48"/>
    <p:sldId id="312" r:id="rId49"/>
    <p:sldId id="311" r:id="rId50"/>
    <p:sldId id="314" r:id="rId51"/>
    <p:sldId id="313" r:id="rId52"/>
    <p:sldId id="315" r:id="rId53"/>
    <p:sldId id="316" r:id="rId54"/>
    <p:sldId id="317" r:id="rId55"/>
    <p:sldId id="318" r:id="rId56"/>
    <p:sldId id="319" r:id="rId57"/>
    <p:sldId id="320" r:id="rId58"/>
    <p:sldId id="321" r:id="rId59"/>
    <p:sldId id="322" r:id="rId60"/>
    <p:sldId id="323" r:id="rId61"/>
    <p:sldId id="324" r:id="rId62"/>
    <p:sldId id="325" r:id="rId63"/>
    <p:sldId id="326" r:id="rId64"/>
    <p:sldId id="327" r:id="rId65"/>
    <p:sldId id="328" r:id="rId66"/>
    <p:sldId id="329" r:id="rId67"/>
    <p:sldId id="330" r:id="rId68"/>
    <p:sldId id="331" r:id="rId69"/>
    <p:sldId id="333" r:id="rId70"/>
    <p:sldId id="332" r:id="rId71"/>
    <p:sldId id="334" r:id="rId72"/>
    <p:sldId id="335" r:id="rId73"/>
    <p:sldId id="336" r:id="rId74"/>
    <p:sldId id="337" r:id="rId75"/>
    <p:sldId id="339" r:id="rId76"/>
    <p:sldId id="338" r:id="rId77"/>
    <p:sldId id="340" r:id="rId78"/>
    <p:sldId id="341" r:id="rId79"/>
    <p:sldId id="342" r:id="rId80"/>
    <p:sldId id="343" r:id="rId81"/>
    <p:sldId id="344" r:id="rId82"/>
    <p:sldId id="346" r:id="rId83"/>
    <p:sldId id="345" r:id="rId84"/>
    <p:sldId id="347" r:id="rId85"/>
    <p:sldId id="348" r:id="rId86"/>
    <p:sldId id="349" r:id="rId87"/>
    <p:sldId id="350" r:id="rId88"/>
    <p:sldId id="353" r:id="rId89"/>
    <p:sldId id="351" r:id="rId90"/>
    <p:sldId id="352" r:id="rId91"/>
    <p:sldId id="356" r:id="rId92"/>
    <p:sldId id="354" r:id="rId93"/>
  </p:sldIdLst>
  <p:sldSz cx="12960350" cy="6840538"/>
  <p:notesSz cx="6797675" cy="987266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Начало" id="{BA418856-1B13-0E4D-B8D9-6D6ECDDA5229}">
          <p14:sldIdLst>
            <p14:sldId id="256"/>
            <p14:sldId id="266"/>
            <p14:sldId id="267"/>
            <p14:sldId id="268"/>
            <p14:sldId id="270"/>
            <p14:sldId id="271"/>
            <p14:sldId id="276"/>
            <p14:sldId id="272"/>
            <p14:sldId id="277"/>
            <p14:sldId id="273"/>
            <p14:sldId id="278"/>
            <p14:sldId id="274"/>
            <p14:sldId id="275"/>
            <p14:sldId id="279"/>
            <p14:sldId id="280"/>
            <p14:sldId id="281"/>
            <p14:sldId id="282"/>
            <p14:sldId id="283"/>
            <p14:sldId id="288"/>
            <p14:sldId id="291"/>
            <p14:sldId id="289"/>
            <p14:sldId id="269"/>
            <p14:sldId id="293"/>
            <p14:sldId id="290"/>
            <p14:sldId id="284"/>
            <p14:sldId id="285"/>
            <p14:sldId id="286"/>
            <p14:sldId id="287"/>
            <p14:sldId id="292"/>
            <p14:sldId id="294"/>
            <p14:sldId id="295"/>
            <p14:sldId id="296"/>
            <p14:sldId id="355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  <p14:sldId id="310"/>
            <p14:sldId id="312"/>
            <p14:sldId id="311"/>
            <p14:sldId id="314"/>
            <p14:sldId id="313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  <p14:sldId id="328"/>
            <p14:sldId id="329"/>
            <p14:sldId id="330"/>
            <p14:sldId id="331"/>
            <p14:sldId id="333"/>
            <p14:sldId id="332"/>
            <p14:sldId id="334"/>
            <p14:sldId id="335"/>
            <p14:sldId id="336"/>
            <p14:sldId id="337"/>
            <p14:sldId id="339"/>
            <p14:sldId id="338"/>
            <p14:sldId id="340"/>
            <p14:sldId id="341"/>
            <p14:sldId id="342"/>
            <p14:sldId id="343"/>
            <p14:sldId id="344"/>
            <p14:sldId id="346"/>
            <p14:sldId id="345"/>
            <p14:sldId id="347"/>
            <p14:sldId id="348"/>
            <p14:sldId id="349"/>
            <p14:sldId id="350"/>
            <p14:sldId id="353"/>
            <p14:sldId id="351"/>
            <p14:sldId id="352"/>
            <p14:sldId id="356"/>
            <p14:sldId id="354"/>
          </p14:sldIdLst>
        </p14:section>
        <p14:section name="Раздел без заголовка" id="{FED790F9-8494-46E1-B83E-DB16908DF66B}">
          <p14:sldIdLst/>
        </p14:section>
        <p14:section name="Основные стили" id="{9C5DBF73-5C8C-8D4C-BB54-DF085EC13081}">
          <p14:sldIdLst/>
        </p14:section>
      </p14:sectionLst>
    </p:ext>
    <p:ext uri="{EFAFB233-063F-42B5-8137-9DF3F51BA10A}">
      <p15:sldGuideLst xmlns:p15="http://schemas.microsoft.com/office/powerpoint/2012/main">
        <p15:guide id="1" pos="657" userDrawn="1">
          <p15:clr>
            <a:srgbClr val="A4A3A4"/>
          </p15:clr>
        </p15:guide>
        <p15:guide id="2" orient="horz" pos="703" userDrawn="1">
          <p15:clr>
            <a:srgbClr val="A4A3A4"/>
          </p15:clr>
        </p15:guide>
        <p15:guide id="3" pos="7212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Елена Елена" initials="ЕЕ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E003E"/>
    <a:srgbClr val="E0150F"/>
    <a:srgbClr val="E6E6E6"/>
    <a:srgbClr val="AFABAB"/>
    <a:srgbClr val="6D6D6D"/>
    <a:srgbClr val="EB5E3F"/>
    <a:srgbClr val="48494A"/>
    <a:srgbClr val="061A6C"/>
    <a:srgbClr val="404040"/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314" autoAdjust="0"/>
    <p:restoredTop sz="95615" autoAdjust="0"/>
  </p:normalViewPr>
  <p:slideViewPr>
    <p:cSldViewPr snapToGrid="0">
      <p:cViewPr varScale="1">
        <p:scale>
          <a:sx n="95" d="100"/>
          <a:sy n="95" d="100"/>
        </p:scale>
        <p:origin x="128" y="-388"/>
      </p:cViewPr>
      <p:guideLst>
        <p:guide pos="657"/>
        <p:guide orient="horz" pos="703"/>
        <p:guide pos="7212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97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slide" Target="slides/slide86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slide" Target="slides/slide89.xml"/><Relationship Id="rId95" Type="http://schemas.openxmlformats.org/officeDocument/2006/relationships/commentAuthors" Target="commentAuthor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notesMaster" Target="notesMasters/notesMaster1.xml"/><Relationship Id="rId9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hdphoto1.wdp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jpeg>
</file>

<file path=ppt/media/image41.jpe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jpe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534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534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3B0AE3-F1A2-394F-BC18-67F76EFC1ECD}" type="datetimeFigureOut">
              <a:rPr lang="ru-RU" smtClean="0"/>
              <a:t>14.12.2024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242888" y="1233488"/>
            <a:ext cx="6311900" cy="33321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79768" y="4751219"/>
            <a:ext cx="5438140" cy="388736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9377317"/>
            <a:ext cx="2945659" cy="49534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50443" y="9377317"/>
            <a:ext cx="2945659" cy="49534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29C60B-6F98-8646-A41A-70FA44D3BD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23233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226889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05459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03996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82034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023977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32283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729862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7667330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130114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0096676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31623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9116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0943474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0331157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22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078834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23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235811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24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0314694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5293344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26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833113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27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226292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28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058532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29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55475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329920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30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6216510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31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103342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32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0587274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33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6762069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34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043227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35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6316697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36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501374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37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1146487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38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674001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39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825859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0547052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40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75694784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41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6937833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42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1221014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43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2216141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44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3274087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45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61136508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46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4809348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47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4731076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48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3956476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49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18620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61852920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50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24116548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51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5558948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52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23166740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53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2853439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54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95546065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55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18172598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56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1148164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57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64512407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58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8718008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59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30422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77845494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60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63718637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61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00520541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62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635148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63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5038907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64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762397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65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90194627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66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02911193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67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4022240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68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4288042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69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52064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6720633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70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2745154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71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36529716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72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6751171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73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78356982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74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1183909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75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8412899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76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1255080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77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6101822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78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0560900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79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53618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9690248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80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40497963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81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32098363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82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99963325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83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74569322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84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08787844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85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4164059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86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0623738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87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90511644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88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509443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89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833970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0776567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90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30567188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91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24866656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92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50126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0044" y="1119505"/>
            <a:ext cx="9720263" cy="2381521"/>
          </a:xfrm>
        </p:spPr>
        <p:txBody>
          <a:bodyPr anchor="b"/>
          <a:lstStyle>
            <a:lvl1pPr algn="ctr">
              <a:defRPr sz="5985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0044" y="3592866"/>
            <a:ext cx="9720263" cy="1651546"/>
          </a:xfrm>
        </p:spPr>
        <p:txBody>
          <a:bodyPr/>
          <a:lstStyle>
            <a:lvl1pPr marL="0" indent="0" algn="ctr">
              <a:buNone/>
              <a:defRPr sz="2394"/>
            </a:lvl1pPr>
            <a:lvl2pPr marL="456057" indent="0" algn="ctr">
              <a:buNone/>
              <a:defRPr sz="1995"/>
            </a:lvl2pPr>
            <a:lvl3pPr marL="912114" indent="0" algn="ctr">
              <a:buNone/>
              <a:defRPr sz="1795"/>
            </a:lvl3pPr>
            <a:lvl4pPr marL="1368171" indent="0" algn="ctr">
              <a:buNone/>
              <a:defRPr sz="1596"/>
            </a:lvl4pPr>
            <a:lvl5pPr marL="1824228" indent="0" algn="ctr">
              <a:buNone/>
              <a:defRPr sz="1596"/>
            </a:lvl5pPr>
            <a:lvl6pPr marL="2280285" indent="0" algn="ctr">
              <a:buNone/>
              <a:defRPr sz="1596"/>
            </a:lvl6pPr>
            <a:lvl7pPr marL="2736342" indent="0" algn="ctr">
              <a:buNone/>
              <a:defRPr sz="1596"/>
            </a:lvl7pPr>
            <a:lvl8pPr marL="3192399" indent="0" algn="ctr">
              <a:buNone/>
              <a:defRPr sz="1596"/>
            </a:lvl8pPr>
            <a:lvl9pPr marL="3648456" indent="0" algn="ctr">
              <a:buNone/>
              <a:defRPr sz="1596"/>
            </a:lvl9pPr>
          </a:lstStyle>
          <a:p>
            <a:r>
              <a:rPr lang="ru-RU"/>
              <a:t>Образец подзаголовка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B2549-D5F9-604B-9EB9-69E1A6399CB9}" type="datetimeFigureOut">
              <a:rPr lang="ru-RU" smtClean="0"/>
              <a:t>14.12.2024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4391C-B8C0-B24A-A837-3162674174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670674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B2549-D5F9-604B-9EB9-69E1A6399CB9}" type="datetimeFigureOut">
              <a:rPr lang="ru-RU" smtClean="0"/>
              <a:t>14.12.2024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4391C-B8C0-B24A-A837-3162674174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388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4751" y="364195"/>
            <a:ext cx="2794575" cy="579704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91024" y="364195"/>
            <a:ext cx="8221722" cy="579704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B2549-D5F9-604B-9EB9-69E1A6399CB9}" type="datetimeFigureOut">
              <a:rPr lang="ru-RU" smtClean="0"/>
              <a:t>14.12.2024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4391C-B8C0-B24A-A837-3162674174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36188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B2549-D5F9-604B-9EB9-69E1A6399CB9}" type="datetimeFigureOut">
              <a:rPr lang="ru-RU" smtClean="0"/>
              <a:t>14.12.2024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4391C-B8C0-B24A-A837-3162674174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652267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4274" y="1705385"/>
            <a:ext cx="11178302" cy="2845473"/>
          </a:xfrm>
        </p:spPr>
        <p:txBody>
          <a:bodyPr anchor="b"/>
          <a:lstStyle>
            <a:lvl1pPr>
              <a:defRPr sz="5985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4274" y="4577778"/>
            <a:ext cx="11178302" cy="1496367"/>
          </a:xfrm>
        </p:spPr>
        <p:txBody>
          <a:bodyPr/>
          <a:lstStyle>
            <a:lvl1pPr marL="0" indent="0">
              <a:buNone/>
              <a:defRPr sz="2394">
                <a:solidFill>
                  <a:schemeClr val="tx1">
                    <a:tint val="75000"/>
                  </a:schemeClr>
                </a:solidFill>
              </a:defRPr>
            </a:lvl1pPr>
            <a:lvl2pPr marL="456057" indent="0">
              <a:buNone/>
              <a:defRPr sz="1995">
                <a:solidFill>
                  <a:schemeClr val="tx1">
                    <a:tint val="75000"/>
                  </a:schemeClr>
                </a:solidFill>
              </a:defRPr>
            </a:lvl2pPr>
            <a:lvl3pPr marL="912114" indent="0">
              <a:buNone/>
              <a:defRPr sz="1795">
                <a:solidFill>
                  <a:schemeClr val="tx1">
                    <a:tint val="75000"/>
                  </a:schemeClr>
                </a:solidFill>
              </a:defRPr>
            </a:lvl3pPr>
            <a:lvl4pPr marL="1368171" indent="0">
              <a:buNone/>
              <a:defRPr sz="1596">
                <a:solidFill>
                  <a:schemeClr val="tx1">
                    <a:tint val="75000"/>
                  </a:schemeClr>
                </a:solidFill>
              </a:defRPr>
            </a:lvl4pPr>
            <a:lvl5pPr marL="1824228" indent="0">
              <a:buNone/>
              <a:defRPr sz="1596">
                <a:solidFill>
                  <a:schemeClr val="tx1">
                    <a:tint val="75000"/>
                  </a:schemeClr>
                </a:solidFill>
              </a:defRPr>
            </a:lvl5pPr>
            <a:lvl6pPr marL="2280285" indent="0">
              <a:buNone/>
              <a:defRPr sz="1596">
                <a:solidFill>
                  <a:schemeClr val="tx1">
                    <a:tint val="75000"/>
                  </a:schemeClr>
                </a:solidFill>
              </a:defRPr>
            </a:lvl6pPr>
            <a:lvl7pPr marL="2736342" indent="0">
              <a:buNone/>
              <a:defRPr sz="1596">
                <a:solidFill>
                  <a:schemeClr val="tx1">
                    <a:tint val="75000"/>
                  </a:schemeClr>
                </a:solidFill>
              </a:defRPr>
            </a:lvl7pPr>
            <a:lvl8pPr marL="3192399" indent="0">
              <a:buNone/>
              <a:defRPr sz="1596">
                <a:solidFill>
                  <a:schemeClr val="tx1">
                    <a:tint val="75000"/>
                  </a:schemeClr>
                </a:solidFill>
              </a:defRPr>
            </a:lvl8pPr>
            <a:lvl9pPr marL="3648456" indent="0">
              <a:buNone/>
              <a:defRPr sz="15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B2549-D5F9-604B-9EB9-69E1A6399CB9}" type="datetimeFigureOut">
              <a:rPr lang="ru-RU" smtClean="0"/>
              <a:t>14.12.2024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4391C-B8C0-B24A-A837-3162674174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67464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91024" y="1820976"/>
            <a:ext cx="5508149" cy="4340259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61177" y="1820976"/>
            <a:ext cx="5508149" cy="4340259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B2549-D5F9-604B-9EB9-69E1A6399CB9}" type="datetimeFigureOut">
              <a:rPr lang="ru-RU" smtClean="0"/>
              <a:t>14.12.2024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4391C-B8C0-B24A-A837-3162674174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801029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2712" y="364196"/>
            <a:ext cx="11178302" cy="1322188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2713" y="1676882"/>
            <a:ext cx="5482835" cy="821814"/>
          </a:xfrm>
        </p:spPr>
        <p:txBody>
          <a:bodyPr anchor="b"/>
          <a:lstStyle>
            <a:lvl1pPr marL="0" indent="0">
              <a:buNone/>
              <a:defRPr sz="2394" b="1"/>
            </a:lvl1pPr>
            <a:lvl2pPr marL="456057" indent="0">
              <a:buNone/>
              <a:defRPr sz="1995" b="1"/>
            </a:lvl2pPr>
            <a:lvl3pPr marL="912114" indent="0">
              <a:buNone/>
              <a:defRPr sz="1795" b="1"/>
            </a:lvl3pPr>
            <a:lvl4pPr marL="1368171" indent="0">
              <a:buNone/>
              <a:defRPr sz="1596" b="1"/>
            </a:lvl4pPr>
            <a:lvl5pPr marL="1824228" indent="0">
              <a:buNone/>
              <a:defRPr sz="1596" b="1"/>
            </a:lvl5pPr>
            <a:lvl6pPr marL="2280285" indent="0">
              <a:buNone/>
              <a:defRPr sz="1596" b="1"/>
            </a:lvl6pPr>
            <a:lvl7pPr marL="2736342" indent="0">
              <a:buNone/>
              <a:defRPr sz="1596" b="1"/>
            </a:lvl7pPr>
            <a:lvl8pPr marL="3192399" indent="0">
              <a:buNone/>
              <a:defRPr sz="1596" b="1"/>
            </a:lvl8pPr>
            <a:lvl9pPr marL="3648456" indent="0">
              <a:buNone/>
              <a:defRPr sz="1596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92713" y="2498697"/>
            <a:ext cx="5482835" cy="367520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61177" y="1676882"/>
            <a:ext cx="5509837" cy="821814"/>
          </a:xfrm>
        </p:spPr>
        <p:txBody>
          <a:bodyPr anchor="b"/>
          <a:lstStyle>
            <a:lvl1pPr marL="0" indent="0">
              <a:buNone/>
              <a:defRPr sz="2394" b="1"/>
            </a:lvl1pPr>
            <a:lvl2pPr marL="456057" indent="0">
              <a:buNone/>
              <a:defRPr sz="1995" b="1"/>
            </a:lvl2pPr>
            <a:lvl3pPr marL="912114" indent="0">
              <a:buNone/>
              <a:defRPr sz="1795" b="1"/>
            </a:lvl3pPr>
            <a:lvl4pPr marL="1368171" indent="0">
              <a:buNone/>
              <a:defRPr sz="1596" b="1"/>
            </a:lvl4pPr>
            <a:lvl5pPr marL="1824228" indent="0">
              <a:buNone/>
              <a:defRPr sz="1596" b="1"/>
            </a:lvl5pPr>
            <a:lvl6pPr marL="2280285" indent="0">
              <a:buNone/>
              <a:defRPr sz="1596" b="1"/>
            </a:lvl6pPr>
            <a:lvl7pPr marL="2736342" indent="0">
              <a:buNone/>
              <a:defRPr sz="1596" b="1"/>
            </a:lvl7pPr>
            <a:lvl8pPr marL="3192399" indent="0">
              <a:buNone/>
              <a:defRPr sz="1596" b="1"/>
            </a:lvl8pPr>
            <a:lvl9pPr marL="3648456" indent="0">
              <a:buNone/>
              <a:defRPr sz="1596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61177" y="2498697"/>
            <a:ext cx="5509837" cy="367520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B2549-D5F9-604B-9EB9-69E1A6399CB9}" type="datetimeFigureOut">
              <a:rPr lang="ru-RU" smtClean="0"/>
              <a:t>14.12.2024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4391C-B8C0-B24A-A837-3162674174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01843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B2549-D5F9-604B-9EB9-69E1A6399CB9}" type="datetimeFigureOut">
              <a:rPr lang="ru-RU" smtClean="0"/>
              <a:t>14.12.2024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4391C-B8C0-B24A-A837-3162674174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784481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B7F7827-21D6-5054-F4C6-CF3F1E1A331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902204" y="0"/>
            <a:ext cx="1058146" cy="6840538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59761A6D-E025-ED50-4287-24ECE36ED86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3243" y="239405"/>
            <a:ext cx="894267" cy="31982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1A0C2274-20E7-0C84-678A-7BC227870B3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856488" y="124477"/>
            <a:ext cx="1574789" cy="687181"/>
          </a:xfrm>
          <a:prstGeom prst="rect">
            <a:avLst/>
          </a:prstGeom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E5AA3578-2E3E-AC0A-C0A4-03BA169D6B14}"/>
              </a:ext>
            </a:extLst>
          </p:cNvPr>
          <p:cNvSpPr/>
          <p:nvPr userDrawn="1"/>
        </p:nvSpPr>
        <p:spPr>
          <a:xfrm>
            <a:off x="-3243" y="239405"/>
            <a:ext cx="894267" cy="319820"/>
          </a:xfrm>
          <a:prstGeom prst="rect">
            <a:avLst/>
          </a:prstGeom>
          <a:solidFill>
            <a:srgbClr val="BE00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7191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2713" y="456036"/>
            <a:ext cx="4180050" cy="1596126"/>
          </a:xfrm>
        </p:spPr>
        <p:txBody>
          <a:bodyPr anchor="b"/>
          <a:lstStyle>
            <a:lvl1pPr>
              <a:defRPr sz="3192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09837" y="984911"/>
            <a:ext cx="6561177" cy="4861216"/>
          </a:xfrm>
        </p:spPr>
        <p:txBody>
          <a:bodyPr/>
          <a:lstStyle>
            <a:lvl1pPr>
              <a:defRPr sz="3192"/>
            </a:lvl1pPr>
            <a:lvl2pPr>
              <a:defRPr sz="2793"/>
            </a:lvl2pPr>
            <a:lvl3pPr>
              <a:defRPr sz="2394"/>
            </a:lvl3pPr>
            <a:lvl4pPr>
              <a:defRPr sz="1995"/>
            </a:lvl4pPr>
            <a:lvl5pPr>
              <a:defRPr sz="1995"/>
            </a:lvl5pPr>
            <a:lvl6pPr>
              <a:defRPr sz="1995"/>
            </a:lvl6pPr>
            <a:lvl7pPr>
              <a:defRPr sz="1995"/>
            </a:lvl7pPr>
            <a:lvl8pPr>
              <a:defRPr sz="1995"/>
            </a:lvl8pPr>
            <a:lvl9pPr>
              <a:defRPr sz="1995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92713" y="2052161"/>
            <a:ext cx="4180050" cy="3801883"/>
          </a:xfrm>
        </p:spPr>
        <p:txBody>
          <a:bodyPr/>
          <a:lstStyle>
            <a:lvl1pPr marL="0" indent="0">
              <a:buNone/>
              <a:defRPr sz="1596"/>
            </a:lvl1pPr>
            <a:lvl2pPr marL="456057" indent="0">
              <a:buNone/>
              <a:defRPr sz="1397"/>
            </a:lvl2pPr>
            <a:lvl3pPr marL="912114" indent="0">
              <a:buNone/>
              <a:defRPr sz="1197"/>
            </a:lvl3pPr>
            <a:lvl4pPr marL="1368171" indent="0">
              <a:buNone/>
              <a:defRPr sz="998"/>
            </a:lvl4pPr>
            <a:lvl5pPr marL="1824228" indent="0">
              <a:buNone/>
              <a:defRPr sz="998"/>
            </a:lvl5pPr>
            <a:lvl6pPr marL="2280285" indent="0">
              <a:buNone/>
              <a:defRPr sz="998"/>
            </a:lvl6pPr>
            <a:lvl7pPr marL="2736342" indent="0">
              <a:buNone/>
              <a:defRPr sz="998"/>
            </a:lvl7pPr>
            <a:lvl8pPr marL="3192399" indent="0">
              <a:buNone/>
              <a:defRPr sz="998"/>
            </a:lvl8pPr>
            <a:lvl9pPr marL="3648456" indent="0">
              <a:buNone/>
              <a:defRPr sz="998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B2549-D5F9-604B-9EB9-69E1A6399CB9}" type="datetimeFigureOut">
              <a:rPr lang="ru-RU" smtClean="0"/>
              <a:t>14.12.2024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4391C-B8C0-B24A-A837-3162674174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00545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2713" y="456036"/>
            <a:ext cx="4180050" cy="1596126"/>
          </a:xfrm>
        </p:spPr>
        <p:txBody>
          <a:bodyPr anchor="b"/>
          <a:lstStyle>
            <a:lvl1pPr>
              <a:defRPr sz="3192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09837" y="984911"/>
            <a:ext cx="6561177" cy="4861216"/>
          </a:xfrm>
        </p:spPr>
        <p:txBody>
          <a:bodyPr anchor="t"/>
          <a:lstStyle>
            <a:lvl1pPr marL="0" indent="0">
              <a:buNone/>
              <a:defRPr sz="3192"/>
            </a:lvl1pPr>
            <a:lvl2pPr marL="456057" indent="0">
              <a:buNone/>
              <a:defRPr sz="2793"/>
            </a:lvl2pPr>
            <a:lvl3pPr marL="912114" indent="0">
              <a:buNone/>
              <a:defRPr sz="2394"/>
            </a:lvl3pPr>
            <a:lvl4pPr marL="1368171" indent="0">
              <a:buNone/>
              <a:defRPr sz="1995"/>
            </a:lvl4pPr>
            <a:lvl5pPr marL="1824228" indent="0">
              <a:buNone/>
              <a:defRPr sz="1995"/>
            </a:lvl5pPr>
            <a:lvl6pPr marL="2280285" indent="0">
              <a:buNone/>
              <a:defRPr sz="1995"/>
            </a:lvl6pPr>
            <a:lvl7pPr marL="2736342" indent="0">
              <a:buNone/>
              <a:defRPr sz="1995"/>
            </a:lvl7pPr>
            <a:lvl8pPr marL="3192399" indent="0">
              <a:buNone/>
              <a:defRPr sz="1995"/>
            </a:lvl8pPr>
            <a:lvl9pPr marL="3648456" indent="0">
              <a:buNone/>
              <a:defRPr sz="1995"/>
            </a:lvl9pPr>
          </a:lstStyle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92713" y="2052161"/>
            <a:ext cx="4180050" cy="3801883"/>
          </a:xfrm>
        </p:spPr>
        <p:txBody>
          <a:bodyPr/>
          <a:lstStyle>
            <a:lvl1pPr marL="0" indent="0">
              <a:buNone/>
              <a:defRPr sz="1596"/>
            </a:lvl1pPr>
            <a:lvl2pPr marL="456057" indent="0">
              <a:buNone/>
              <a:defRPr sz="1397"/>
            </a:lvl2pPr>
            <a:lvl3pPr marL="912114" indent="0">
              <a:buNone/>
              <a:defRPr sz="1197"/>
            </a:lvl3pPr>
            <a:lvl4pPr marL="1368171" indent="0">
              <a:buNone/>
              <a:defRPr sz="998"/>
            </a:lvl4pPr>
            <a:lvl5pPr marL="1824228" indent="0">
              <a:buNone/>
              <a:defRPr sz="998"/>
            </a:lvl5pPr>
            <a:lvl6pPr marL="2280285" indent="0">
              <a:buNone/>
              <a:defRPr sz="998"/>
            </a:lvl6pPr>
            <a:lvl7pPr marL="2736342" indent="0">
              <a:buNone/>
              <a:defRPr sz="998"/>
            </a:lvl7pPr>
            <a:lvl8pPr marL="3192399" indent="0">
              <a:buNone/>
              <a:defRPr sz="998"/>
            </a:lvl8pPr>
            <a:lvl9pPr marL="3648456" indent="0">
              <a:buNone/>
              <a:defRPr sz="998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B2549-D5F9-604B-9EB9-69E1A6399CB9}" type="datetimeFigureOut">
              <a:rPr lang="ru-RU" smtClean="0"/>
              <a:t>14.12.2024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4391C-B8C0-B24A-A837-3162674174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68050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024" y="364196"/>
            <a:ext cx="11178302" cy="1322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1024" y="1820976"/>
            <a:ext cx="11178302" cy="43402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1024" y="6340166"/>
            <a:ext cx="2916079" cy="3641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9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EB2549-D5F9-604B-9EB9-69E1A6399CB9}" type="datetimeFigureOut">
              <a:rPr lang="ru-RU" smtClean="0"/>
              <a:t>14.12.2024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93116" y="6340166"/>
            <a:ext cx="4374118" cy="3641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9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53247" y="6340166"/>
            <a:ext cx="2916079" cy="3641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9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D4391C-B8C0-B24A-A837-3162674174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726088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2114" rtl="0" eaLnBrk="1" latinLnBrk="0" hangingPunct="1">
        <a:lnSpc>
          <a:spcPct val="90000"/>
        </a:lnSpc>
        <a:spcBef>
          <a:spcPct val="0"/>
        </a:spcBef>
        <a:buNone/>
        <a:defRPr sz="438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029" indent="-228029" algn="l" defTabSz="912114" rtl="0" eaLnBrk="1" latinLnBrk="0" hangingPunct="1">
        <a:lnSpc>
          <a:spcPct val="90000"/>
        </a:lnSpc>
        <a:spcBef>
          <a:spcPts val="998"/>
        </a:spcBef>
        <a:buFont typeface="Arial" panose="020B0604020202020204" pitchFamily="34" charset="0"/>
        <a:buChar char="•"/>
        <a:defRPr sz="2793" kern="1200">
          <a:solidFill>
            <a:schemeClr val="tx1"/>
          </a:solidFill>
          <a:latin typeface="+mn-lt"/>
          <a:ea typeface="+mn-ea"/>
          <a:cs typeface="+mn-cs"/>
        </a:defRPr>
      </a:lvl1pPr>
      <a:lvl2pPr marL="684086" indent="-228029" algn="l" defTabSz="912114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2394" kern="1200">
          <a:solidFill>
            <a:schemeClr val="tx1"/>
          </a:solidFill>
          <a:latin typeface="+mn-lt"/>
          <a:ea typeface="+mn-ea"/>
          <a:cs typeface="+mn-cs"/>
        </a:defRPr>
      </a:lvl2pPr>
      <a:lvl3pPr marL="1140143" indent="-228029" algn="l" defTabSz="912114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995" kern="1200">
          <a:solidFill>
            <a:schemeClr val="tx1"/>
          </a:solidFill>
          <a:latin typeface="+mn-lt"/>
          <a:ea typeface="+mn-ea"/>
          <a:cs typeface="+mn-cs"/>
        </a:defRPr>
      </a:lvl3pPr>
      <a:lvl4pPr marL="1596200" indent="-228029" algn="l" defTabSz="912114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795" kern="1200">
          <a:solidFill>
            <a:schemeClr val="tx1"/>
          </a:solidFill>
          <a:latin typeface="+mn-lt"/>
          <a:ea typeface="+mn-ea"/>
          <a:cs typeface="+mn-cs"/>
        </a:defRPr>
      </a:lvl4pPr>
      <a:lvl5pPr marL="2052257" indent="-228029" algn="l" defTabSz="912114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795" kern="1200">
          <a:solidFill>
            <a:schemeClr val="tx1"/>
          </a:solidFill>
          <a:latin typeface="+mn-lt"/>
          <a:ea typeface="+mn-ea"/>
          <a:cs typeface="+mn-cs"/>
        </a:defRPr>
      </a:lvl5pPr>
      <a:lvl6pPr marL="2508314" indent="-228029" algn="l" defTabSz="912114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795" kern="1200">
          <a:solidFill>
            <a:schemeClr val="tx1"/>
          </a:solidFill>
          <a:latin typeface="+mn-lt"/>
          <a:ea typeface="+mn-ea"/>
          <a:cs typeface="+mn-cs"/>
        </a:defRPr>
      </a:lvl6pPr>
      <a:lvl7pPr marL="2964371" indent="-228029" algn="l" defTabSz="912114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795" kern="1200">
          <a:solidFill>
            <a:schemeClr val="tx1"/>
          </a:solidFill>
          <a:latin typeface="+mn-lt"/>
          <a:ea typeface="+mn-ea"/>
          <a:cs typeface="+mn-cs"/>
        </a:defRPr>
      </a:lvl7pPr>
      <a:lvl8pPr marL="3420428" indent="-228029" algn="l" defTabSz="912114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795" kern="1200">
          <a:solidFill>
            <a:schemeClr val="tx1"/>
          </a:solidFill>
          <a:latin typeface="+mn-lt"/>
          <a:ea typeface="+mn-ea"/>
          <a:cs typeface="+mn-cs"/>
        </a:defRPr>
      </a:lvl8pPr>
      <a:lvl9pPr marL="3876485" indent="-228029" algn="l" defTabSz="912114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79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2114" rtl="0" eaLnBrk="1" latinLnBrk="0" hangingPunct="1">
        <a:defRPr sz="1795" kern="1200">
          <a:solidFill>
            <a:schemeClr val="tx1"/>
          </a:solidFill>
          <a:latin typeface="+mn-lt"/>
          <a:ea typeface="+mn-ea"/>
          <a:cs typeface="+mn-cs"/>
        </a:defRPr>
      </a:lvl1pPr>
      <a:lvl2pPr marL="456057" algn="l" defTabSz="912114" rtl="0" eaLnBrk="1" latinLnBrk="0" hangingPunct="1">
        <a:defRPr sz="1795" kern="1200">
          <a:solidFill>
            <a:schemeClr val="tx1"/>
          </a:solidFill>
          <a:latin typeface="+mn-lt"/>
          <a:ea typeface="+mn-ea"/>
          <a:cs typeface="+mn-cs"/>
        </a:defRPr>
      </a:lvl2pPr>
      <a:lvl3pPr marL="912114" algn="l" defTabSz="912114" rtl="0" eaLnBrk="1" latinLnBrk="0" hangingPunct="1">
        <a:defRPr sz="1795" kern="1200">
          <a:solidFill>
            <a:schemeClr val="tx1"/>
          </a:solidFill>
          <a:latin typeface="+mn-lt"/>
          <a:ea typeface="+mn-ea"/>
          <a:cs typeface="+mn-cs"/>
        </a:defRPr>
      </a:lvl3pPr>
      <a:lvl4pPr marL="1368171" algn="l" defTabSz="912114" rtl="0" eaLnBrk="1" latinLnBrk="0" hangingPunct="1">
        <a:defRPr sz="1795" kern="1200">
          <a:solidFill>
            <a:schemeClr val="tx1"/>
          </a:solidFill>
          <a:latin typeface="+mn-lt"/>
          <a:ea typeface="+mn-ea"/>
          <a:cs typeface="+mn-cs"/>
        </a:defRPr>
      </a:lvl4pPr>
      <a:lvl5pPr marL="1824228" algn="l" defTabSz="912114" rtl="0" eaLnBrk="1" latinLnBrk="0" hangingPunct="1">
        <a:defRPr sz="1795" kern="1200">
          <a:solidFill>
            <a:schemeClr val="tx1"/>
          </a:solidFill>
          <a:latin typeface="+mn-lt"/>
          <a:ea typeface="+mn-ea"/>
          <a:cs typeface="+mn-cs"/>
        </a:defRPr>
      </a:lvl5pPr>
      <a:lvl6pPr marL="2280285" algn="l" defTabSz="912114" rtl="0" eaLnBrk="1" latinLnBrk="0" hangingPunct="1">
        <a:defRPr sz="1795" kern="1200">
          <a:solidFill>
            <a:schemeClr val="tx1"/>
          </a:solidFill>
          <a:latin typeface="+mn-lt"/>
          <a:ea typeface="+mn-ea"/>
          <a:cs typeface="+mn-cs"/>
        </a:defRPr>
      </a:lvl6pPr>
      <a:lvl7pPr marL="2736342" algn="l" defTabSz="912114" rtl="0" eaLnBrk="1" latinLnBrk="0" hangingPunct="1">
        <a:defRPr sz="1795" kern="1200">
          <a:solidFill>
            <a:schemeClr val="tx1"/>
          </a:solidFill>
          <a:latin typeface="+mn-lt"/>
          <a:ea typeface="+mn-ea"/>
          <a:cs typeface="+mn-cs"/>
        </a:defRPr>
      </a:lvl7pPr>
      <a:lvl8pPr marL="3192399" algn="l" defTabSz="912114" rtl="0" eaLnBrk="1" latinLnBrk="0" hangingPunct="1">
        <a:defRPr sz="1795" kern="1200">
          <a:solidFill>
            <a:schemeClr val="tx1"/>
          </a:solidFill>
          <a:latin typeface="+mn-lt"/>
          <a:ea typeface="+mn-ea"/>
          <a:cs typeface="+mn-cs"/>
        </a:defRPr>
      </a:lvl8pPr>
      <a:lvl9pPr marL="3648456" algn="l" defTabSz="912114" rtl="0" eaLnBrk="1" latinLnBrk="0" hangingPunct="1">
        <a:defRPr sz="179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11.jpeg"/><Relationship Id="rId5" Type="http://schemas.microsoft.com/office/2007/relationships/hdphoto" Target="../media/hdphoto1.wdp"/><Relationship Id="rId10" Type="http://schemas.openxmlformats.org/officeDocument/2006/relationships/image" Target="../media/image10.png"/><Relationship Id="rId4" Type="http://schemas.openxmlformats.org/officeDocument/2006/relationships/image" Target="../media/image5.png"/><Relationship Id="rId9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9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0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1.jpe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8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0.jpe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9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2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3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4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6.png"/><Relationship Id="rId4" Type="http://schemas.openxmlformats.org/officeDocument/2006/relationships/image" Target="../media/image55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7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9.png"/><Relationship Id="rId4" Type="http://schemas.openxmlformats.org/officeDocument/2006/relationships/image" Target="../media/image58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2.png"/><Relationship Id="rId4" Type="http://schemas.openxmlformats.org/officeDocument/2006/relationships/image" Target="../media/image61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4.png"/><Relationship Id="rId4" Type="http://schemas.openxmlformats.org/officeDocument/2006/relationships/image" Target="../media/image63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0.jpe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5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6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7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8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9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1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0.jpe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2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3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4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6.png"/><Relationship Id="rId4" Type="http://schemas.openxmlformats.org/officeDocument/2006/relationships/image" Target="../media/image75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7.pn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0.jpe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9.pn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0.png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1.png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2.png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0.jpeg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3.png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5.png"/><Relationship Id="rId4" Type="http://schemas.openxmlformats.org/officeDocument/2006/relationships/image" Target="../media/image84.png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0.jpeg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6.png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7.png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7.png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9.png"/><Relationship Id="rId4" Type="http://schemas.openxmlformats.org/officeDocument/2006/relationships/image" Target="../media/image88.png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0.png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0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1.xml"/></Relationships>
</file>

<file path=ppt/slides/_rels/slide91.xml.rels><?xml version="1.0" encoding="UTF-8" standalone="yes"?>
<Relationships xmlns="http://schemas.openxmlformats.org/package/2006/relationships"><Relationship Id="rId8" Type="http://schemas.openxmlformats.org/officeDocument/2006/relationships/hyperlink" Target="https://tryhackme.com/" TargetMode="External"/><Relationship Id="rId3" Type="http://schemas.openxmlformats.org/officeDocument/2006/relationships/image" Target="../media/image12.png"/><Relationship Id="rId7" Type="http://schemas.openxmlformats.org/officeDocument/2006/relationships/hyperlink" Target="https://www.hackthebox.com/" TargetMode="External"/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portswigger.net/" TargetMode="External"/><Relationship Id="rId5" Type="http://schemas.openxmlformats.org/officeDocument/2006/relationships/hyperlink" Target="https://mireactf.ru/" TargetMode="External"/><Relationship Id="rId4" Type="http://schemas.openxmlformats.org/officeDocument/2006/relationships/hyperlink" Target="https://ctftime.org/" TargetMode="Externa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1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1D58E44A-DEBB-4DB2-8472-605B0675AF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0813" y="-8794"/>
            <a:ext cx="1740877" cy="1740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/>
              </a:rPr>
              <a:t>Эти ваши кавычки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1103513"/>
            <a:ext cx="6940550" cy="7261025"/>
          </a:xfrm>
          <a:prstGeom prst="rect">
            <a:avLst/>
          </a:prstGeom>
          <a:blipFill dpi="0" rotWithShape="1">
            <a:blip r:embed="rId4">
              <a:alphaModFix amt="12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D9A40F7D-0741-4F13-80C9-D6CE15BD944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9405" y="3920189"/>
            <a:ext cx="2507036" cy="2253756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C5E92BA9-0190-4094-B3BA-F6EF009AA6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80316">
            <a:off x="3592712" y="3315534"/>
            <a:ext cx="5774924" cy="3463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4" descr="кавычки - Создать мем - Meme-arsenal.com">
            <a:extLst>
              <a:ext uri="{FF2B5EF4-FFF2-40B4-BE49-F238E27FC236}">
                <a16:creationId xmlns:a16="http://schemas.microsoft.com/office/drawing/2014/main" id="{9563D68F-1BE8-472E-97AC-60A7AB0250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19184">
            <a:off x="1033641" y="1949557"/>
            <a:ext cx="2830845" cy="1255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Burp Suite">
            <a:extLst>
              <a:ext uri="{FF2B5EF4-FFF2-40B4-BE49-F238E27FC236}">
                <a16:creationId xmlns:a16="http://schemas.microsoft.com/office/drawing/2014/main" id="{F27F9816-D302-4009-A716-43777ED104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093784">
            <a:off x="4710710" y="1304591"/>
            <a:ext cx="2041526" cy="2041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D2AE3B4-4CB2-4344-B918-F31F8EAFE72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018820" y="1391000"/>
            <a:ext cx="4941530" cy="5449538"/>
          </a:xfrm>
          <a:prstGeom prst="rect">
            <a:avLst/>
          </a:prstGeom>
        </p:spPr>
      </p:pic>
      <p:pic>
        <p:nvPicPr>
          <p:cNvPr id="1034" name="Picture 10" descr="Взлом жопы - мем с человеком в маске анонимуса">
            <a:extLst>
              <a:ext uri="{FF2B5EF4-FFF2-40B4-BE49-F238E27FC236}">
                <a16:creationId xmlns:a16="http://schemas.microsoft.com/office/drawing/2014/main" id="{8B966CC4-221D-476E-9892-37BC847CD6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514581">
            <a:off x="7719232" y="1325541"/>
            <a:ext cx="2466975" cy="1847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72034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41066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BDCCE3-26F7-43B7-9130-481EEF6C72D1}"/>
              </a:ext>
            </a:extLst>
          </p:cNvPr>
          <p:cNvSpPr txBox="1"/>
          <p:nvPr/>
        </p:nvSpPr>
        <p:spPr>
          <a:xfrm>
            <a:off x="1235529" y="822795"/>
            <a:ext cx="112195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Боб отправляет ответ Алисе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81C64DB-BB6F-43C2-9B79-D7F06F30F5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2758" y="2002452"/>
            <a:ext cx="11364911" cy="3629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062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41066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BDCCE3-26F7-43B7-9130-481EEF6C72D1}"/>
              </a:ext>
            </a:extLst>
          </p:cNvPr>
          <p:cNvSpPr txBox="1"/>
          <p:nvPr/>
        </p:nvSpPr>
        <p:spPr>
          <a:xfrm>
            <a:off x="1235529" y="822795"/>
            <a:ext cx="112195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Боб отправляет ответ Алисе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7BCAAC6D-CAC4-4A15-A6E0-299BF5E661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7583" y="1815654"/>
            <a:ext cx="5525184" cy="4423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9100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41066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BDCCE3-26F7-43B7-9130-481EEF6C72D1}"/>
              </a:ext>
            </a:extLst>
          </p:cNvPr>
          <p:cNvSpPr txBox="1"/>
          <p:nvPr/>
        </p:nvSpPr>
        <p:spPr>
          <a:xfrm>
            <a:off x="1235529" y="822795"/>
            <a:ext cx="112195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А что если</a:t>
            </a:r>
            <a:r>
              <a:rPr lang="en-US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 </a:t>
            </a:r>
            <a:r>
              <a:rPr lang="ru-RU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нет прямого доступа к машине?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54AC48BE-D641-40A8-8D3E-347887292E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8344" y="2327099"/>
            <a:ext cx="11061508" cy="3259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8767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41066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8D2028A-B040-46A1-B9AD-9B330517AB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97285" y="1748405"/>
            <a:ext cx="6965780" cy="480833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4B7173C-0682-4851-85B1-5F46015D1B79}"/>
              </a:ext>
            </a:extLst>
          </p:cNvPr>
          <p:cNvSpPr txBox="1"/>
          <p:nvPr/>
        </p:nvSpPr>
        <p:spPr>
          <a:xfrm>
            <a:off x="1235529" y="822795"/>
            <a:ext cx="112195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Давайте возьмем того, кого мы оба видим</a:t>
            </a:r>
          </a:p>
        </p:txBody>
      </p:sp>
    </p:spTree>
    <p:extLst>
      <p:ext uri="{BB962C8B-B14F-4D97-AF65-F5344CB8AC3E}">
        <p14:creationId xmlns:p14="http://schemas.microsoft.com/office/powerpoint/2010/main" val="21678190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41066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Сохрани ка сообщение</a:t>
            </a:r>
            <a:r>
              <a:rPr lang="en-US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 </a:t>
            </a:r>
            <a:r>
              <a:rPr lang="ru-RU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для Боба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891D1DB-E87B-4685-B2D4-CE09F0CDF0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01506" y="1535753"/>
            <a:ext cx="7757337" cy="4908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3585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41066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Когда же мне напишет Алиса…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69B6CA58-5FB1-4E00-90AE-F6A327F609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78479" y="1616782"/>
            <a:ext cx="7803392" cy="4741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0528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41066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latin typeface="Minecraft Rus" panose="00000400000000000000" pitchFamily="2" charset="-128"/>
                <a:ea typeface="Minecraft Rus" panose="00000400000000000000" pitchFamily="2" charset="-128"/>
              </a:rPr>
              <a:t>Oups</a:t>
            </a:r>
            <a:r>
              <a:rPr lang="en-US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… We have some problems</a:t>
            </a:r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6FE61F7-B752-41AE-BA25-B65938FE39EC}"/>
              </a:ext>
            </a:extLst>
          </p:cNvPr>
          <p:cNvSpPr txBox="1"/>
          <p:nvPr/>
        </p:nvSpPr>
        <p:spPr>
          <a:xfrm>
            <a:off x="1866394" y="1838824"/>
            <a:ext cx="10765085" cy="21005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А где хранить сообщения?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А как сделать много чатов и добавить всех друзей?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Как сделать так, чтобы к мне не могли писать всякие </a:t>
            </a:r>
            <a:r>
              <a:rPr lang="ru-RU" dirty="0" err="1">
                <a:latin typeface="Minecraft Rus" panose="00000400000000000000" pitchFamily="2" charset="-128"/>
                <a:ea typeface="Minecraft Rus" panose="00000400000000000000" pitchFamily="2" charset="-128"/>
              </a:rPr>
              <a:t>ноунеймы</a:t>
            </a: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?</a:t>
            </a:r>
            <a:endParaRPr lang="en-US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…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ru-RU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562368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41066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Нужен какой-то единый формат общения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A2421BC-841D-4C27-90AF-F95644293C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11432" y="2082566"/>
            <a:ext cx="3896269" cy="3086531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40621B7-07A8-4574-9188-8790693827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564432" y="1395456"/>
            <a:ext cx="9623912" cy="5496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891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41066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Чего вообще хотим?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CB0325-5821-4DAB-97AB-2F7C8CE8C43F}"/>
              </a:ext>
            </a:extLst>
          </p:cNvPr>
          <p:cNvSpPr txBox="1"/>
          <p:nvPr/>
        </p:nvSpPr>
        <p:spPr>
          <a:xfrm>
            <a:off x="1142728" y="1625196"/>
            <a:ext cx="5144334" cy="3762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Alice:</a:t>
            </a:r>
            <a:endParaRPr lang="ru-RU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Передавать данные</a:t>
            </a:r>
          </a:p>
          <a:p>
            <a:pPr>
              <a:lnSpc>
                <a:spcPct val="150000"/>
              </a:lnSpc>
            </a:pP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	</a:t>
            </a: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Message: Hello, Bob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	From: Alice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	To: Bob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Что сделать с данными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	Save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Ответ с сообщением об успешном сохранении данных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675E69-9E20-4C7F-AF04-00BFD48FDDB0}"/>
              </a:ext>
            </a:extLst>
          </p:cNvPr>
          <p:cNvSpPr txBox="1"/>
          <p:nvPr/>
        </p:nvSpPr>
        <p:spPr>
          <a:xfrm>
            <a:off x="6164840" y="1625196"/>
            <a:ext cx="5144334" cy="3762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Bob:</a:t>
            </a:r>
            <a:endParaRPr lang="ru-RU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Передаем данные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	To: Bob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Получить сообщения по фильтрам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	Get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В ответе от сервера все </a:t>
            </a: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Message</a:t>
            </a: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, которые сохранены для этого пользователя</a:t>
            </a:r>
          </a:p>
        </p:txBody>
      </p:sp>
    </p:spTree>
    <p:extLst>
      <p:ext uri="{BB962C8B-B14F-4D97-AF65-F5344CB8AC3E}">
        <p14:creationId xmlns:p14="http://schemas.microsoft.com/office/powerpoint/2010/main" val="13582663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41066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07AB3-B1F9-4682-A2A5-B78692932CC9}"/>
              </a:ext>
            </a:extLst>
          </p:cNvPr>
          <p:cNvSpPr txBox="1"/>
          <p:nvPr/>
        </p:nvSpPr>
        <p:spPr>
          <a:xfrm>
            <a:off x="1247972" y="678976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REST API over HTTP</a:t>
            </a:r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96C0A37-33B0-4C15-AA72-DD57EBF98A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84561" y="1865713"/>
            <a:ext cx="7991228" cy="370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3869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41066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F974E6E-49D0-5E76-5CC5-A59A5A07F9EA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latin typeface="Minecraft Rus" panose="00000400000000000000" pitchFamily="2" charset="-128"/>
                <a:ea typeface="Minecraft Rus" panose="00000400000000000000" pitchFamily="2" charset="-128"/>
              </a:rPr>
              <a:t>whoami</a:t>
            </a:r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8EC22F2-4292-F49A-64A3-C2BB21409FF6}"/>
              </a:ext>
            </a:extLst>
          </p:cNvPr>
          <p:cNvSpPr txBox="1"/>
          <p:nvPr/>
        </p:nvSpPr>
        <p:spPr>
          <a:xfrm>
            <a:off x="1015138" y="2354271"/>
            <a:ext cx="567844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Кобяк Михаил (</a:t>
            </a:r>
            <a:r>
              <a:rPr lang="en-US" dirty="0" err="1">
                <a:latin typeface="Minecraft Rus" panose="00000400000000000000" pitchFamily="2" charset="-128"/>
                <a:ea typeface="Minecraft Rus" panose="00000400000000000000" pitchFamily="2" charset="-128"/>
              </a:rPr>
              <a:t>mycall</a:t>
            </a: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)</a:t>
            </a:r>
          </a:p>
          <a:p>
            <a:endParaRPr lang="en-US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  <a:p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ex Yandex AppSec</a:t>
            </a:r>
          </a:p>
          <a:p>
            <a:r>
              <a:rPr lang="ru-RU" dirty="0" err="1">
                <a:latin typeface="Minecraft Rus" panose="00000400000000000000" pitchFamily="2" charset="-128"/>
                <a:ea typeface="Minecraft Rus" panose="00000400000000000000" pitchFamily="2" charset="-128"/>
              </a:rPr>
              <a:t>Чичас</a:t>
            </a: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 </a:t>
            </a: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Chinese Vuln Research</a:t>
            </a:r>
          </a:p>
          <a:p>
            <a:endParaRPr lang="en-US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  <a:p>
            <a:r>
              <a:rPr lang="ru-RU" dirty="0" err="1">
                <a:latin typeface="Minecraft Rus" panose="00000400000000000000" pitchFamily="2" charset="-128"/>
                <a:ea typeface="Minecraft Rus" panose="00000400000000000000" pitchFamily="2" charset="-128"/>
              </a:rPr>
              <a:t>Собстна</a:t>
            </a: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 вебер команды </a:t>
            </a: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cR4.sh</a:t>
            </a:r>
            <a:endParaRPr lang="ru-RU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  <a:p>
            <a:endParaRPr lang="ru-RU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2C0C3EE-F657-93DC-CD89-DACE489B82FF}"/>
              </a:ext>
            </a:extLst>
          </p:cNvPr>
          <p:cNvSpPr txBox="1"/>
          <p:nvPr/>
        </p:nvSpPr>
        <p:spPr>
          <a:xfrm>
            <a:off x="1818810" y="6003504"/>
            <a:ext cx="13773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 @</a:t>
            </a:r>
            <a:r>
              <a:rPr lang="en-US" sz="1200" dirty="0" err="1">
                <a:latin typeface="Minecraft Rus" panose="00000400000000000000" pitchFamily="2" charset="-128"/>
                <a:ea typeface="Minecraft Rus" panose="00000400000000000000" pitchFamily="2" charset="-128"/>
              </a:rPr>
              <a:t>FrakenboK</a:t>
            </a:r>
            <a:endParaRPr lang="ru-RU" sz="1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950EBB05-0793-40FB-9C78-42626C219A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90064" y="5990742"/>
            <a:ext cx="302524" cy="302524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04BE914E-7D1B-4747-9CF1-5AC2B1EB71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876" y="5830816"/>
            <a:ext cx="622374" cy="622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24E9360-1E33-4470-8864-5AA96F311C8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09957" y="1471339"/>
            <a:ext cx="2307319" cy="3076426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D6761AC-0DCC-43EB-A682-76F782465F0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03393" y="1906287"/>
            <a:ext cx="2357125" cy="2509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0575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41066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07AB3-B1F9-4682-A2A5-B78692932CC9}"/>
              </a:ext>
            </a:extLst>
          </p:cNvPr>
          <p:cNvSpPr txBox="1"/>
          <p:nvPr/>
        </p:nvSpPr>
        <p:spPr>
          <a:xfrm>
            <a:off x="1247972" y="678976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HTTP handlers</a:t>
            </a:r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51A08AB-17B5-46E6-875D-F05B25D959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0724" y="1749547"/>
            <a:ext cx="10178902" cy="372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6673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31049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07AB3-B1F9-4682-A2A5-B78692932CC9}"/>
              </a:ext>
            </a:extLst>
          </p:cNvPr>
          <p:cNvSpPr txBox="1"/>
          <p:nvPr/>
        </p:nvSpPr>
        <p:spPr>
          <a:xfrm>
            <a:off x="1247972" y="678976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HTTP methods</a:t>
            </a:r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08442BBF-4BC7-435C-B554-BEE8EBF6F1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04883" y="1511996"/>
            <a:ext cx="8351150" cy="4579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3356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41066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62600EA1-2723-476E-ACDF-073E9F032D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963" y="1644891"/>
            <a:ext cx="6123763" cy="4335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DC07AB3-B1F9-4682-A2A5-B78692932CC9}"/>
              </a:ext>
            </a:extLst>
          </p:cNvPr>
          <p:cNvSpPr txBox="1"/>
          <p:nvPr/>
        </p:nvSpPr>
        <p:spPr>
          <a:xfrm>
            <a:off x="928994" y="673218"/>
            <a:ext cx="114189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Форматы передачи данных</a:t>
            </a:r>
            <a:r>
              <a:rPr lang="en-US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 (</a:t>
            </a:r>
            <a:r>
              <a:rPr lang="ru-RU" sz="3200" dirty="0" err="1">
                <a:latin typeface="Minecraft Rus" panose="00000400000000000000" pitchFamily="2" charset="-128"/>
                <a:ea typeface="Minecraft Rus" panose="00000400000000000000" pitchFamily="2" charset="-128"/>
              </a:rPr>
              <a:t>Сериализация</a:t>
            </a:r>
            <a:r>
              <a:rPr lang="ru-RU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27D51A-992A-4266-B8B0-A313595BC682}"/>
              </a:ext>
            </a:extLst>
          </p:cNvPr>
          <p:cNvSpPr txBox="1"/>
          <p:nvPr/>
        </p:nvSpPr>
        <p:spPr>
          <a:xfrm>
            <a:off x="7310703" y="1644891"/>
            <a:ext cx="5144334" cy="41780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dirty="0" err="1">
                <a:latin typeface="Minecraft Rus" panose="00000400000000000000" pitchFamily="2" charset="-128"/>
                <a:ea typeface="Minecraft Rus" panose="00000400000000000000" pitchFamily="2" charset="-128"/>
              </a:rPr>
              <a:t>Жусон</a:t>
            </a: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:</a:t>
            </a:r>
            <a:b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</a:b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{</a:t>
            </a:r>
            <a:b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</a:b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	“Message”: “Hello, Bob”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	“From”: “Alice”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	“To”: “Bob”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}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form </a:t>
            </a:r>
            <a:r>
              <a:rPr lang="en-US" dirty="0" err="1">
                <a:latin typeface="Minecraft Rus" panose="00000400000000000000" pitchFamily="2" charset="-128"/>
                <a:ea typeface="Minecraft Rus" panose="00000400000000000000" pitchFamily="2" charset="-128"/>
              </a:rPr>
              <a:t>url</a:t>
            </a: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-</a:t>
            </a: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encoded:</a:t>
            </a:r>
            <a:b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</a:b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Message=Hello,%20Bob&amp;From=</a:t>
            </a:r>
            <a:r>
              <a:rPr lang="en-US" dirty="0" err="1">
                <a:latin typeface="Minecraft Rus" panose="00000400000000000000" pitchFamily="2" charset="-128"/>
                <a:ea typeface="Minecraft Rus" panose="00000400000000000000" pitchFamily="2" charset="-128"/>
              </a:rPr>
              <a:t>Alice&amp;To</a:t>
            </a: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=Bob</a:t>
            </a:r>
            <a:endParaRPr lang="ru-RU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  <a:p>
            <a:pPr>
              <a:lnSpc>
                <a:spcPct val="150000"/>
              </a:lnSpc>
            </a:pPr>
            <a:endParaRPr lang="ru-RU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7608937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31049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07AB3-B1F9-4682-A2A5-B78692932CC9}"/>
              </a:ext>
            </a:extLst>
          </p:cNvPr>
          <p:cNvSpPr txBox="1"/>
          <p:nvPr/>
        </p:nvSpPr>
        <p:spPr>
          <a:xfrm>
            <a:off x="1247972" y="678976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HTTP Headers</a:t>
            </a:r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96C0A37-33B0-4C15-AA72-DD57EBF98A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502" y="1984745"/>
            <a:ext cx="7200155" cy="334147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47E35B9-8F02-4C33-A8B8-F9713B2138B5}"/>
              </a:ext>
            </a:extLst>
          </p:cNvPr>
          <p:cNvSpPr txBox="1"/>
          <p:nvPr/>
        </p:nvSpPr>
        <p:spPr>
          <a:xfrm>
            <a:off x="8156673" y="1824324"/>
            <a:ext cx="5144334" cy="21005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Most popular: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Host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Content-Type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Location</a:t>
            </a:r>
            <a:endParaRPr lang="ru-RU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Cookie/Set-Cookie</a:t>
            </a:r>
            <a:endParaRPr lang="ru-RU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635293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41066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07AB3-B1F9-4682-A2A5-B78692932CC9}"/>
              </a:ext>
            </a:extLst>
          </p:cNvPr>
          <p:cNvSpPr txBox="1"/>
          <p:nvPr/>
        </p:nvSpPr>
        <p:spPr>
          <a:xfrm>
            <a:off x="1247972" y="678976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HTTP response statuses</a:t>
            </a:r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B6E1813-8A00-4908-97AF-A5AB8FB4E9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5354" y="1586643"/>
            <a:ext cx="4784510" cy="450477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573AC53-EABE-4C64-AB84-8101BC1A3227}"/>
              </a:ext>
            </a:extLst>
          </p:cNvPr>
          <p:cNvSpPr txBox="1"/>
          <p:nvPr/>
        </p:nvSpPr>
        <p:spPr>
          <a:xfrm>
            <a:off x="6359672" y="2065181"/>
            <a:ext cx="5144334" cy="21005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Most popular</a:t>
            </a:r>
            <a:endParaRPr lang="ru-RU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200: OK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302: Redirect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404: Not Found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500: Internal Server Error</a:t>
            </a:r>
          </a:p>
        </p:txBody>
      </p:sp>
    </p:spTree>
    <p:extLst>
      <p:ext uri="{BB962C8B-B14F-4D97-AF65-F5344CB8AC3E}">
        <p14:creationId xmlns:p14="http://schemas.microsoft.com/office/powerpoint/2010/main" val="30531165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41066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Alice saves message</a:t>
            </a:r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800C5FE4-D860-48EA-99DA-0834DF4D5A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6016" y="1866012"/>
            <a:ext cx="12639761" cy="3477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3410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41066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Bob receives message</a:t>
            </a:r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5149FFB-1CCB-47E0-8193-DE1D4793A8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6547" y="1745268"/>
            <a:ext cx="12327255" cy="3350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039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41066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07AB3-B1F9-4682-A2A5-B78692932CC9}"/>
              </a:ext>
            </a:extLst>
          </p:cNvPr>
          <p:cNvSpPr txBox="1"/>
          <p:nvPr/>
        </p:nvSpPr>
        <p:spPr>
          <a:xfrm>
            <a:off x="921906" y="673218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 err="1">
                <a:latin typeface="Minecraft Rus" panose="00000400000000000000" pitchFamily="2" charset="-128"/>
                <a:ea typeface="Minecraft Rus" panose="00000400000000000000" pitchFamily="2" charset="-128"/>
              </a:rPr>
              <a:t>Псевдореализация</a:t>
            </a:r>
            <a:r>
              <a:rPr lang="ru-RU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 </a:t>
            </a:r>
            <a:r>
              <a:rPr lang="en-US" sz="3200" dirty="0" err="1">
                <a:latin typeface="Minecraft Rus" panose="00000400000000000000" pitchFamily="2" charset="-128"/>
                <a:ea typeface="Minecraft Rus" panose="00000400000000000000" pitchFamily="2" charset="-128"/>
              </a:rPr>
              <a:t>save_message</a:t>
            </a:r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6F1A89B5-F1DB-4FA3-8651-CB7B5C451A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4289" y="1590876"/>
            <a:ext cx="10321849" cy="4881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11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41066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07AB3-B1F9-4682-A2A5-B78692932CC9}"/>
              </a:ext>
            </a:extLst>
          </p:cNvPr>
          <p:cNvSpPr txBox="1"/>
          <p:nvPr/>
        </p:nvSpPr>
        <p:spPr>
          <a:xfrm>
            <a:off x="921906" y="673218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 err="1">
                <a:latin typeface="Minecraft Rus" panose="00000400000000000000" pitchFamily="2" charset="-128"/>
                <a:ea typeface="Minecraft Rus" panose="00000400000000000000" pitchFamily="2" charset="-128"/>
              </a:rPr>
              <a:t>Псевдореализация</a:t>
            </a:r>
            <a:r>
              <a:rPr lang="en-US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 </a:t>
            </a:r>
            <a:r>
              <a:rPr lang="en-US" sz="3200" dirty="0" err="1">
                <a:latin typeface="Minecraft Rus" panose="00000400000000000000" pitchFamily="2" charset="-128"/>
                <a:ea typeface="Minecraft Rus" panose="00000400000000000000" pitchFamily="2" charset="-128"/>
              </a:rPr>
              <a:t>get_message</a:t>
            </a:r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96B35CB-BCC1-42C4-BC85-1D2B4B5013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55550" y="1822899"/>
            <a:ext cx="9650454" cy="4344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5607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41066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07AB3-B1F9-4682-A2A5-B78692932CC9}"/>
              </a:ext>
            </a:extLst>
          </p:cNvPr>
          <p:cNvSpPr txBox="1"/>
          <p:nvPr/>
        </p:nvSpPr>
        <p:spPr>
          <a:xfrm>
            <a:off x="1481888" y="2142996"/>
            <a:ext cx="1086497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80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Ну наконец-то задания!!!</a:t>
            </a:r>
          </a:p>
        </p:txBody>
      </p:sp>
      <p:pic>
        <p:nvPicPr>
          <p:cNvPr id="23554" name="Picture 2" descr="Смешные мемы - 11.06.2024 (15 фото) » Триникси">
            <a:extLst>
              <a:ext uri="{FF2B5EF4-FFF2-40B4-BE49-F238E27FC236}">
                <a16:creationId xmlns:a16="http://schemas.microsoft.com/office/drawing/2014/main" id="{7F603705-7EE1-420F-8591-1D49DE83A3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859" y="-109047"/>
            <a:ext cx="2692178" cy="2650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1984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41066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ECF18CB-F182-45F6-B47A-72374188E91B}"/>
              </a:ext>
            </a:extLst>
          </p:cNvPr>
          <p:cNvSpPr txBox="1"/>
          <p:nvPr/>
        </p:nvSpPr>
        <p:spPr>
          <a:xfrm>
            <a:off x="1327678" y="784567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Plan</a:t>
            </a:r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6CB6FA4-075C-42CF-BF96-C7F4BF26F76E}"/>
              </a:ext>
            </a:extLst>
          </p:cNvPr>
          <p:cNvSpPr txBox="1"/>
          <p:nvPr/>
        </p:nvSpPr>
        <p:spPr>
          <a:xfrm>
            <a:off x="1327678" y="2084913"/>
            <a:ext cx="10765085" cy="25160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for _ in range(8):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	</a:t>
            </a: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Слушаем про какую-то проблему, которую пытается решить веб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 	Мысленно проектируем свое собственное решение данной проблемы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   Смотрим, как можно при этом ошибиться и пробуем поломать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   Думаем, как защищаться</a:t>
            </a: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/</a:t>
            </a: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дополнить решение</a:t>
            </a:r>
            <a:endParaRPr lang="en-US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ru-RU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249058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36807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07AB3-B1F9-4682-A2A5-B78692932CC9}"/>
              </a:ext>
            </a:extLst>
          </p:cNvPr>
          <p:cNvSpPr txBox="1"/>
          <p:nvPr/>
        </p:nvSpPr>
        <p:spPr>
          <a:xfrm>
            <a:off x="921906" y="673218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Problems</a:t>
            </a:r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015B36C1-49D6-45C3-9423-BCE759E43812}"/>
              </a:ext>
            </a:extLst>
          </p:cNvPr>
          <p:cNvSpPr/>
          <p:nvPr/>
        </p:nvSpPr>
        <p:spPr>
          <a:xfrm>
            <a:off x="971757" y="2137734"/>
            <a:ext cx="11437747" cy="71558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А кто вообще все это делает, не руками же я запросы на </a:t>
            </a:r>
            <a:r>
              <a:rPr lang="ru-RU" dirty="0" err="1">
                <a:latin typeface="Minecraft Rus" panose="00000400000000000000" pitchFamily="2" charset="-128"/>
                <a:ea typeface="Minecraft Rus" panose="00000400000000000000" pitchFamily="2" charset="-128"/>
              </a:rPr>
              <a:t>шортсы</a:t>
            </a: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 отправляю?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А как тогда ограничить доступ к какому-то функционалу?</a:t>
            </a:r>
          </a:p>
        </p:txBody>
      </p:sp>
      <p:pic>
        <p:nvPicPr>
          <p:cNvPr id="24578" name="Picture 2" descr="Какие-то проблемы? - Memchik.ru">
            <a:extLst>
              <a:ext uri="{FF2B5EF4-FFF2-40B4-BE49-F238E27FC236}">
                <a16:creationId xmlns:a16="http://schemas.microsoft.com/office/drawing/2014/main" id="{DA1656B9-1115-4584-9DF5-D5BB83D2B7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2522" y="3420269"/>
            <a:ext cx="2005383" cy="2194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53541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41066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CB7C07-3883-4D8C-BB16-5EE9AB86AD7F}"/>
              </a:ext>
            </a:extLst>
          </p:cNvPr>
          <p:cNvSpPr txBox="1"/>
          <p:nvPr/>
        </p:nvSpPr>
        <p:spPr>
          <a:xfrm>
            <a:off x="1377296" y="2310525"/>
            <a:ext cx="108649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>
                <a:latin typeface="Minecraft Rus" panose="00000400000000000000" pitchFamily="2" charset="-128"/>
                <a:ea typeface="Minecraft Rus" panose="00000400000000000000" pitchFamily="2" charset="-128"/>
              </a:rPr>
              <a:t>Iter</a:t>
            </a:r>
            <a:r>
              <a:rPr lang="en-US" sz="48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 2: Senior JWT engineer</a:t>
            </a:r>
            <a:endParaRPr lang="ru-RU" sz="48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3BDF26-F9A4-4203-A6F4-2CA21EDFC17A}"/>
              </a:ext>
            </a:extLst>
          </p:cNvPr>
          <p:cNvSpPr txBox="1"/>
          <p:nvPr/>
        </p:nvSpPr>
        <p:spPr>
          <a:xfrm>
            <a:off x="1377296" y="3342596"/>
            <a:ext cx="10765085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   </a:t>
            </a: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Client Side/Server side</a:t>
            </a:r>
            <a:endParaRPr lang="ru-RU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	</a:t>
            </a: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Как аутентифицировать пользователей (статика </a:t>
            </a:r>
            <a:r>
              <a:rPr lang="ru-RU" dirty="0" err="1">
                <a:latin typeface="Minecraft Rus" panose="00000400000000000000" pitchFamily="2" charset="-128"/>
                <a:ea typeface="Minecraft Rus" panose="00000400000000000000" pitchFamily="2" charset="-128"/>
              </a:rPr>
              <a:t>немасштабируема</a:t>
            </a: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)?</a:t>
            </a:r>
          </a:p>
        </p:txBody>
      </p:sp>
    </p:spTree>
    <p:extLst>
      <p:ext uri="{BB962C8B-B14F-4D97-AF65-F5344CB8AC3E}">
        <p14:creationId xmlns:p14="http://schemas.microsoft.com/office/powerpoint/2010/main" val="11192436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36807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07AB3-B1F9-4682-A2A5-B78692932CC9}"/>
              </a:ext>
            </a:extLst>
          </p:cNvPr>
          <p:cNvSpPr txBox="1"/>
          <p:nvPr/>
        </p:nvSpPr>
        <p:spPr>
          <a:xfrm>
            <a:off x="921906" y="673218"/>
            <a:ext cx="108649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Client Side</a:t>
            </a:r>
            <a:r>
              <a:rPr lang="ru-RU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 и </a:t>
            </a:r>
            <a:r>
              <a:rPr lang="en-US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Server Side</a:t>
            </a:r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F5D29C9-17E8-46F3-BE3D-1631E98F2B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51675" y="1817935"/>
            <a:ext cx="8056999" cy="4567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7137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36807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07AB3-B1F9-4682-A2A5-B78692932CC9}"/>
              </a:ext>
            </a:extLst>
          </p:cNvPr>
          <p:cNvSpPr txBox="1"/>
          <p:nvPr/>
        </p:nvSpPr>
        <p:spPr>
          <a:xfrm>
            <a:off x="921906" y="673218"/>
            <a:ext cx="108649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200" dirty="0" err="1">
                <a:latin typeface="Minecraft Rus" panose="00000400000000000000" pitchFamily="2" charset="-128"/>
                <a:ea typeface="Minecraft Rus" panose="00000400000000000000" pitchFamily="2" charset="-128"/>
              </a:rPr>
              <a:t>Authentification</a:t>
            </a:r>
            <a:r>
              <a:rPr lang="en-US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 and Tokens</a:t>
            </a:r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666AF7E7-9E5F-468E-A24D-5B13A072A64C}"/>
              </a:ext>
            </a:extLst>
          </p:cNvPr>
          <p:cNvSpPr/>
          <p:nvPr/>
        </p:nvSpPr>
        <p:spPr>
          <a:xfrm>
            <a:off x="928994" y="1670853"/>
            <a:ext cx="6480175" cy="43858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Статика</a:t>
            </a: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:</a:t>
            </a:r>
            <a:endParaRPr lang="ru-RU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1422D695-1D80-48A5-A988-26EB2C9F70BD}"/>
              </a:ext>
            </a:extLst>
          </p:cNvPr>
          <p:cNvSpPr/>
          <p:nvPr/>
        </p:nvSpPr>
        <p:spPr>
          <a:xfrm>
            <a:off x="1017600" y="4048926"/>
            <a:ext cx="6480175" cy="43858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Динамика?</a:t>
            </a: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??</a:t>
            </a:r>
            <a:endParaRPr lang="ru-RU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A296D656-2401-4A90-9571-DCF6950C92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1906" y="2347005"/>
            <a:ext cx="7197536" cy="797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4500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605683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07AB3-B1F9-4682-A2A5-B78692932CC9}"/>
              </a:ext>
            </a:extLst>
          </p:cNvPr>
          <p:cNvSpPr txBox="1"/>
          <p:nvPr/>
        </p:nvSpPr>
        <p:spPr>
          <a:xfrm>
            <a:off x="921906" y="673218"/>
            <a:ext cx="108649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Tokens</a:t>
            </a:r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666AF7E7-9E5F-468E-A24D-5B13A072A64C}"/>
              </a:ext>
            </a:extLst>
          </p:cNvPr>
          <p:cNvSpPr/>
          <p:nvPr/>
        </p:nvSpPr>
        <p:spPr>
          <a:xfrm>
            <a:off x="6135735" y="588579"/>
            <a:ext cx="6480175" cy="43858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Stateless:</a:t>
            </a:r>
            <a:endParaRPr lang="ru-RU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1422D695-1D80-48A5-A988-26EB2C9F70BD}"/>
              </a:ext>
            </a:extLst>
          </p:cNvPr>
          <p:cNvSpPr/>
          <p:nvPr/>
        </p:nvSpPr>
        <p:spPr>
          <a:xfrm>
            <a:off x="860379" y="1661501"/>
            <a:ext cx="6480175" cy="43858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Stateful:</a:t>
            </a:r>
            <a:endParaRPr lang="ru-RU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8AED7D5-BC51-41D5-BACF-9681F2202C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564" y="2380480"/>
            <a:ext cx="4244297" cy="1131386"/>
          </a:xfrm>
          <a:prstGeom prst="rect">
            <a:avLst/>
          </a:prstGeom>
        </p:spPr>
      </p:pic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CC6284CD-29D6-4EA2-921B-2CD0FCB297C6}"/>
              </a:ext>
            </a:extLst>
          </p:cNvPr>
          <p:cNvSpPr/>
          <p:nvPr/>
        </p:nvSpPr>
        <p:spPr>
          <a:xfrm>
            <a:off x="921906" y="4089268"/>
            <a:ext cx="6480175" cy="85408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Минусы</a:t>
            </a: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: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Приходится много хранить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5A600FC-41CC-498A-934D-CA1B0C5C3C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23591" y="1331843"/>
            <a:ext cx="5200288" cy="3729349"/>
          </a:xfrm>
          <a:prstGeom prst="rect">
            <a:avLst/>
          </a:prstGeom>
        </p:spPr>
      </p:pic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DFF9BDB7-486C-4167-8BE9-6A669B9B464F}"/>
              </a:ext>
            </a:extLst>
          </p:cNvPr>
          <p:cNvSpPr/>
          <p:nvPr/>
        </p:nvSpPr>
        <p:spPr>
          <a:xfrm>
            <a:off x="6223591" y="5179037"/>
            <a:ext cx="6736759" cy="12695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Минусы</a:t>
            </a: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: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Утечка ключа(</a:t>
            </a: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-</a:t>
            </a: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ей) ведет к компрометации</a:t>
            </a:r>
            <a:endParaRPr lang="en-US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Токен содержит всю информацию о сессии </a:t>
            </a:r>
          </a:p>
        </p:txBody>
      </p:sp>
    </p:spTree>
    <p:extLst>
      <p:ext uri="{BB962C8B-B14F-4D97-AF65-F5344CB8AC3E}">
        <p14:creationId xmlns:p14="http://schemas.microsoft.com/office/powerpoint/2010/main" val="31862695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605683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07AB3-B1F9-4682-A2A5-B78692932CC9}"/>
              </a:ext>
            </a:extLst>
          </p:cNvPr>
          <p:cNvSpPr txBox="1"/>
          <p:nvPr/>
        </p:nvSpPr>
        <p:spPr>
          <a:xfrm>
            <a:off x="921906" y="673218"/>
            <a:ext cx="108649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JWT Tokens</a:t>
            </a:r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1DF34B7-111D-4CC4-9704-E8DB2D8546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1907" y="1794624"/>
            <a:ext cx="6253594" cy="3436876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5FA11263-0C5C-4265-B813-54E95E379C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75501" y="1591231"/>
            <a:ext cx="5391909" cy="3843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2253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605683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07AB3-B1F9-4682-A2A5-B78692932CC9}"/>
              </a:ext>
            </a:extLst>
          </p:cNvPr>
          <p:cNvSpPr txBox="1"/>
          <p:nvPr/>
        </p:nvSpPr>
        <p:spPr>
          <a:xfrm>
            <a:off x="921906" y="673218"/>
            <a:ext cx="108649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JWT Tokens</a:t>
            </a:r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F6C6E5F-9A83-4907-AE1E-11BBF6BAA014}"/>
              </a:ext>
            </a:extLst>
          </p:cNvPr>
          <p:cNvSpPr txBox="1"/>
          <p:nvPr/>
        </p:nvSpPr>
        <p:spPr>
          <a:xfrm>
            <a:off x="1384919" y="1547506"/>
            <a:ext cx="10765085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jwt.io</a:t>
            </a:r>
            <a:endParaRPr lang="ru-RU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936A22FA-2CB6-4BE1-8F11-CC04FC1BD2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4919" y="2128387"/>
            <a:ext cx="7861896" cy="4158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756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41066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07AB3-B1F9-4682-A2A5-B78692932CC9}"/>
              </a:ext>
            </a:extLst>
          </p:cNvPr>
          <p:cNvSpPr txBox="1"/>
          <p:nvPr/>
        </p:nvSpPr>
        <p:spPr>
          <a:xfrm>
            <a:off x="1262149" y="2424793"/>
            <a:ext cx="1086497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80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Решаем задание!</a:t>
            </a:r>
          </a:p>
        </p:txBody>
      </p:sp>
      <p:pic>
        <p:nvPicPr>
          <p:cNvPr id="23554" name="Picture 2" descr="Смешные мемы - 11.06.2024 (15 фото) » Триникси">
            <a:extLst>
              <a:ext uri="{FF2B5EF4-FFF2-40B4-BE49-F238E27FC236}">
                <a16:creationId xmlns:a16="http://schemas.microsoft.com/office/drawing/2014/main" id="{7F603705-7EE1-420F-8591-1D49DE83A3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859" y="-109047"/>
            <a:ext cx="2692178" cy="2650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24911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36807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07AB3-B1F9-4682-A2A5-B78692932CC9}"/>
              </a:ext>
            </a:extLst>
          </p:cNvPr>
          <p:cNvSpPr txBox="1"/>
          <p:nvPr/>
        </p:nvSpPr>
        <p:spPr>
          <a:xfrm>
            <a:off x="921906" y="673218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Mitigations</a:t>
            </a:r>
            <a:r>
              <a:rPr lang="ru-RU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 и </a:t>
            </a:r>
            <a:r>
              <a:rPr lang="en-US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Best Practice</a:t>
            </a:r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015B36C1-49D6-45C3-9423-BCE759E43812}"/>
              </a:ext>
            </a:extLst>
          </p:cNvPr>
          <p:cNvSpPr/>
          <p:nvPr/>
        </p:nvSpPr>
        <p:spPr>
          <a:xfrm>
            <a:off x="971757" y="2137734"/>
            <a:ext cx="11091498" cy="12695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Ассиметричное шифрование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Секреты</a:t>
            </a: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/</a:t>
            </a: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ключи для токенов либо генерируем в динамике, либо получаем</a:t>
            </a:r>
          </a:p>
          <a:p>
            <a:pPr>
              <a:lnSpc>
                <a:spcPct val="150000"/>
              </a:lnSpc>
            </a:pP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от доверенного сервера</a:t>
            </a: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 </a:t>
            </a: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аутентификации</a:t>
            </a:r>
          </a:p>
        </p:txBody>
      </p:sp>
    </p:spTree>
    <p:extLst>
      <p:ext uri="{BB962C8B-B14F-4D97-AF65-F5344CB8AC3E}">
        <p14:creationId xmlns:p14="http://schemas.microsoft.com/office/powerpoint/2010/main" val="22127858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41066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CB7C07-3883-4D8C-BB16-5EE9AB86AD7F}"/>
              </a:ext>
            </a:extLst>
          </p:cNvPr>
          <p:cNvSpPr txBox="1"/>
          <p:nvPr/>
        </p:nvSpPr>
        <p:spPr>
          <a:xfrm>
            <a:off x="1107937" y="2292773"/>
            <a:ext cx="1130380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 err="1">
                <a:latin typeface="Minecraft Rus" panose="00000400000000000000" pitchFamily="2" charset="-128"/>
                <a:ea typeface="Minecraft Rus" panose="00000400000000000000" pitchFamily="2" charset="-128"/>
              </a:rPr>
              <a:t>Iter</a:t>
            </a:r>
            <a:r>
              <a:rPr lang="en-US" sz="80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 </a:t>
            </a:r>
            <a:r>
              <a:rPr lang="ru-RU" sz="80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3</a:t>
            </a:r>
            <a:r>
              <a:rPr lang="en-US" sz="80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: SQL Hunter</a:t>
            </a:r>
            <a:endParaRPr lang="ru-RU" sz="80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3BDF26-F9A4-4203-A6F4-2CA21EDFC17A}"/>
              </a:ext>
            </a:extLst>
          </p:cNvPr>
          <p:cNvSpPr txBox="1"/>
          <p:nvPr/>
        </p:nvSpPr>
        <p:spPr>
          <a:xfrm>
            <a:off x="1377296" y="3756509"/>
            <a:ext cx="10765085" cy="12695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	</a:t>
            </a: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Как хранить данные не в памяти?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  </a:t>
            </a: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Язык запросов </a:t>
            </a: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SQL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  </a:t>
            </a: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SQL-</a:t>
            </a: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инъекции</a:t>
            </a:r>
            <a:endParaRPr lang="en-US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16615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41066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CB7C07-3883-4D8C-BB16-5EE9AB86AD7F}"/>
              </a:ext>
            </a:extLst>
          </p:cNvPr>
          <p:cNvSpPr txBox="1"/>
          <p:nvPr/>
        </p:nvSpPr>
        <p:spPr>
          <a:xfrm>
            <a:off x="1377296" y="2310525"/>
            <a:ext cx="1086497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 err="1">
                <a:latin typeface="Minecraft Rus" panose="00000400000000000000" pitchFamily="2" charset="-128"/>
                <a:ea typeface="Minecraft Rus" panose="00000400000000000000" pitchFamily="2" charset="-128"/>
              </a:rPr>
              <a:t>Iter</a:t>
            </a:r>
            <a:r>
              <a:rPr lang="en-US" sz="80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 1: Headers</a:t>
            </a:r>
            <a:endParaRPr lang="ru-RU" sz="80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3BDF26-F9A4-4203-A6F4-2CA21EDFC17A}"/>
              </a:ext>
            </a:extLst>
          </p:cNvPr>
          <p:cNvSpPr txBox="1"/>
          <p:nvPr/>
        </p:nvSpPr>
        <p:spPr>
          <a:xfrm>
            <a:off x="1377296" y="3756509"/>
            <a:ext cx="10765085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	</a:t>
            </a: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Как взаимодействуют между собою компьютеры?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   Что такое </a:t>
            </a: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HTTP?</a:t>
            </a:r>
          </a:p>
        </p:txBody>
      </p:sp>
    </p:spTree>
    <p:extLst>
      <p:ext uri="{BB962C8B-B14F-4D97-AF65-F5344CB8AC3E}">
        <p14:creationId xmlns:p14="http://schemas.microsoft.com/office/powerpoint/2010/main" val="6762694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36807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07AB3-B1F9-4682-A2A5-B78692932CC9}"/>
              </a:ext>
            </a:extLst>
          </p:cNvPr>
          <p:cNvSpPr txBox="1"/>
          <p:nvPr/>
        </p:nvSpPr>
        <p:spPr>
          <a:xfrm>
            <a:off x="1017599" y="707619"/>
            <a:ext cx="108649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В предыдущих сериях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666AF7E7-9E5F-468E-A24D-5B13A072A64C}"/>
              </a:ext>
            </a:extLst>
          </p:cNvPr>
          <p:cNvSpPr/>
          <p:nvPr/>
        </p:nvSpPr>
        <p:spPr>
          <a:xfrm>
            <a:off x="1017599" y="1910526"/>
            <a:ext cx="9772873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Данные о пользователях хранятся в памяти приложения</a:t>
            </a: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:</a:t>
            </a:r>
            <a:endParaRPr lang="ru-RU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1422D695-1D80-48A5-A988-26EB2C9F70BD}"/>
              </a:ext>
            </a:extLst>
          </p:cNvPr>
          <p:cNvSpPr/>
          <p:nvPr/>
        </p:nvSpPr>
        <p:spPr>
          <a:xfrm>
            <a:off x="1017599" y="3974962"/>
            <a:ext cx="9150867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Получается, при перезапуске все пользователи удалятся?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93A91579-A71C-4581-B745-4AF9EDD7D7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7599" y="2492076"/>
            <a:ext cx="10875699" cy="707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95226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460900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07AB3-B1F9-4682-A2A5-B78692932CC9}"/>
              </a:ext>
            </a:extLst>
          </p:cNvPr>
          <p:cNvSpPr txBox="1"/>
          <p:nvPr/>
        </p:nvSpPr>
        <p:spPr>
          <a:xfrm>
            <a:off x="1017599" y="707619"/>
            <a:ext cx="108649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Как мы хотим хранить данные?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4BF9B56-A325-480A-88EA-2C0FC864A0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4466" y="1826111"/>
            <a:ext cx="6173061" cy="4001058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116CF30C-8CFD-4495-9540-EA2FDB67C8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07723" y="2750154"/>
            <a:ext cx="5170311" cy="1884224"/>
          </a:xfrm>
          <a:prstGeom prst="rect">
            <a:avLst/>
          </a:prstGeom>
        </p:spPr>
      </p:pic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42BD19B6-3242-41FB-9156-680B5D2E30D3}"/>
              </a:ext>
            </a:extLst>
          </p:cNvPr>
          <p:cNvSpPr/>
          <p:nvPr/>
        </p:nvSpPr>
        <p:spPr>
          <a:xfrm>
            <a:off x="7407723" y="1800417"/>
            <a:ext cx="4924316" cy="8540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SQL </a:t>
            </a: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запрос, который реализует создание таблицы</a:t>
            </a:r>
          </a:p>
        </p:txBody>
      </p:sp>
    </p:spTree>
    <p:extLst>
      <p:ext uri="{BB962C8B-B14F-4D97-AF65-F5344CB8AC3E}">
        <p14:creationId xmlns:p14="http://schemas.microsoft.com/office/powerpoint/2010/main" val="11991314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460900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07AB3-B1F9-4682-A2A5-B78692932CC9}"/>
              </a:ext>
            </a:extLst>
          </p:cNvPr>
          <p:cNvSpPr txBox="1"/>
          <p:nvPr/>
        </p:nvSpPr>
        <p:spPr>
          <a:xfrm>
            <a:off x="1017599" y="707619"/>
            <a:ext cx="108649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Создаем таблицу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63690A50-9D6C-4ECC-96FB-54E4A8216E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7979" y="1754447"/>
            <a:ext cx="6563641" cy="4667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0887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460900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07AB3-B1F9-4682-A2A5-B78692932CC9}"/>
              </a:ext>
            </a:extLst>
          </p:cNvPr>
          <p:cNvSpPr txBox="1"/>
          <p:nvPr/>
        </p:nvSpPr>
        <p:spPr>
          <a:xfrm>
            <a:off x="1017599" y="707619"/>
            <a:ext cx="108649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Добавляем в таблицу пользователя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0C88AE8-9CBC-4C2A-8FC2-623EDC5144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708" y="2601197"/>
            <a:ext cx="11850754" cy="2248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5315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460900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07AB3-B1F9-4682-A2A5-B78692932CC9}"/>
              </a:ext>
            </a:extLst>
          </p:cNvPr>
          <p:cNvSpPr txBox="1"/>
          <p:nvPr/>
        </p:nvSpPr>
        <p:spPr>
          <a:xfrm>
            <a:off x="1017599" y="707619"/>
            <a:ext cx="108649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Обновляем данные о пользователе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5E186850-BF5A-447D-99FE-21C31EB722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7599" y="2542505"/>
            <a:ext cx="10698068" cy="2276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345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460900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07AB3-B1F9-4682-A2A5-B78692932CC9}"/>
              </a:ext>
            </a:extLst>
          </p:cNvPr>
          <p:cNvSpPr txBox="1"/>
          <p:nvPr/>
        </p:nvSpPr>
        <p:spPr>
          <a:xfrm>
            <a:off x="1017599" y="707619"/>
            <a:ext cx="108649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А как это сделать из кода?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920C790-B318-46ED-8F3D-EBFCDE2918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1061" y="1705020"/>
            <a:ext cx="8617739" cy="195556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70FE7A1-7911-435C-ADF6-2AAB434EB4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25976" y="4045212"/>
            <a:ext cx="7781725" cy="2248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63100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460900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07AB3-B1F9-4682-A2A5-B78692932CC9}"/>
              </a:ext>
            </a:extLst>
          </p:cNvPr>
          <p:cNvSpPr txBox="1"/>
          <p:nvPr/>
        </p:nvSpPr>
        <p:spPr>
          <a:xfrm>
            <a:off x="1017599" y="707619"/>
            <a:ext cx="108649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Выполняем запросы из </a:t>
            </a:r>
            <a:r>
              <a:rPr lang="en-US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python</a:t>
            </a:r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70170546-514F-4223-80FC-78FDB81316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0624" y="2847366"/>
            <a:ext cx="11267077" cy="1145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670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41066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07AB3-B1F9-4682-A2A5-B78692932CC9}"/>
              </a:ext>
            </a:extLst>
          </p:cNvPr>
          <p:cNvSpPr txBox="1"/>
          <p:nvPr/>
        </p:nvSpPr>
        <p:spPr>
          <a:xfrm>
            <a:off x="1378089" y="2541066"/>
            <a:ext cx="1128892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80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Где уязвимости?</a:t>
            </a:r>
          </a:p>
        </p:txBody>
      </p:sp>
    </p:spTree>
    <p:extLst>
      <p:ext uri="{BB962C8B-B14F-4D97-AF65-F5344CB8AC3E}">
        <p14:creationId xmlns:p14="http://schemas.microsoft.com/office/powerpoint/2010/main" val="39487416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460900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07AB3-B1F9-4682-A2A5-B78692932CC9}"/>
              </a:ext>
            </a:extLst>
          </p:cNvPr>
          <p:cNvSpPr txBox="1"/>
          <p:nvPr/>
        </p:nvSpPr>
        <p:spPr>
          <a:xfrm>
            <a:off x="1017599" y="707619"/>
            <a:ext cx="108649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Табличка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F74FCEE-E1E7-4FBA-8CBC-B01AE159DC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2728" y="1617358"/>
            <a:ext cx="10864973" cy="2569177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1E28D09-EED3-435F-8D53-6F21084061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04849" y="4508705"/>
            <a:ext cx="5029902" cy="1428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994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460900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07AB3-B1F9-4682-A2A5-B78692932CC9}"/>
              </a:ext>
            </a:extLst>
          </p:cNvPr>
          <p:cNvSpPr txBox="1"/>
          <p:nvPr/>
        </p:nvSpPr>
        <p:spPr>
          <a:xfrm>
            <a:off x="1017599" y="707619"/>
            <a:ext cx="108649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Контроль аргументов запроса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285427B-767E-43D3-84F7-E6C882E19C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7625" y="2238998"/>
            <a:ext cx="11155177" cy="3312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56082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41066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BDCCE3-26F7-43B7-9130-481EEF6C72D1}"/>
              </a:ext>
            </a:extLst>
          </p:cNvPr>
          <p:cNvSpPr txBox="1"/>
          <p:nvPr/>
        </p:nvSpPr>
        <p:spPr>
          <a:xfrm>
            <a:off x="870421" y="870437"/>
            <a:ext cx="1121950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Мы хотим, чтобы два компьютера общались</a:t>
            </a:r>
          </a:p>
          <a:p>
            <a:pPr algn="ctr"/>
            <a:r>
              <a:rPr lang="ru-RU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в одной сети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F195C20D-BCCB-4F65-88A7-A1FA00A9F9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6755" y="2347162"/>
            <a:ext cx="8376917" cy="2146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289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460900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07AB3-B1F9-4682-A2A5-B78692932CC9}"/>
              </a:ext>
            </a:extLst>
          </p:cNvPr>
          <p:cNvSpPr txBox="1"/>
          <p:nvPr/>
        </p:nvSpPr>
        <p:spPr>
          <a:xfrm>
            <a:off x="1017599" y="707619"/>
            <a:ext cx="108649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Контроль аргументов запроса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CA4FDB2-9678-41A4-AF09-B013B2268B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133" y="1617358"/>
            <a:ext cx="9265367" cy="2679623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F7D2105-CD7D-48FE-8D1F-EAEDD7E81B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14339" y="4537283"/>
            <a:ext cx="9840698" cy="1829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1544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460900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07AB3-B1F9-4682-A2A5-B78692932CC9}"/>
              </a:ext>
            </a:extLst>
          </p:cNvPr>
          <p:cNvSpPr txBox="1"/>
          <p:nvPr/>
        </p:nvSpPr>
        <p:spPr>
          <a:xfrm>
            <a:off x="1017599" y="707619"/>
            <a:ext cx="108649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Получаем пароль пользователя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A380DE7-270F-4D1D-8EC1-D25D89DBFF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536" y="1531464"/>
            <a:ext cx="12171284" cy="2302676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4DA4B13-40FF-48F1-8C61-9D222893E0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9536" y="4454290"/>
            <a:ext cx="12171284" cy="1637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13155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41066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07AB3-B1F9-4682-A2A5-B78692932CC9}"/>
              </a:ext>
            </a:extLst>
          </p:cNvPr>
          <p:cNvSpPr txBox="1"/>
          <p:nvPr/>
        </p:nvSpPr>
        <p:spPr>
          <a:xfrm>
            <a:off x="1262149" y="2424793"/>
            <a:ext cx="1086497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80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Решаем задание!</a:t>
            </a:r>
          </a:p>
        </p:txBody>
      </p:sp>
      <p:pic>
        <p:nvPicPr>
          <p:cNvPr id="23554" name="Picture 2" descr="Смешные мемы - 11.06.2024 (15 фото) » Триникси">
            <a:extLst>
              <a:ext uri="{FF2B5EF4-FFF2-40B4-BE49-F238E27FC236}">
                <a16:creationId xmlns:a16="http://schemas.microsoft.com/office/drawing/2014/main" id="{7F603705-7EE1-420F-8591-1D49DE83A3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859" y="-109047"/>
            <a:ext cx="2692178" cy="2650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69703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36807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07AB3-B1F9-4682-A2A5-B78692932CC9}"/>
              </a:ext>
            </a:extLst>
          </p:cNvPr>
          <p:cNvSpPr txBox="1"/>
          <p:nvPr/>
        </p:nvSpPr>
        <p:spPr>
          <a:xfrm>
            <a:off x="921906" y="673218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Mitigations</a:t>
            </a:r>
            <a:r>
              <a:rPr lang="ru-RU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 и </a:t>
            </a:r>
            <a:r>
              <a:rPr lang="en-US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Best Practice</a:t>
            </a:r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015B36C1-49D6-45C3-9423-BCE759E43812}"/>
              </a:ext>
            </a:extLst>
          </p:cNvPr>
          <p:cNvSpPr/>
          <p:nvPr/>
        </p:nvSpPr>
        <p:spPr>
          <a:xfrm>
            <a:off x="971757" y="2137734"/>
            <a:ext cx="7513595" cy="12695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Можно </a:t>
            </a:r>
            <a:r>
              <a:rPr lang="ru-RU" dirty="0" err="1">
                <a:latin typeface="Minecraft Rus" panose="00000400000000000000" pitchFamily="2" charset="-128"/>
                <a:ea typeface="Minecraft Rus" panose="00000400000000000000" pitchFamily="2" charset="-128"/>
              </a:rPr>
              <a:t>валидировать</a:t>
            </a: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/</a:t>
            </a:r>
            <a:r>
              <a:rPr lang="ru-RU" dirty="0" err="1">
                <a:latin typeface="Minecraft Rus" panose="00000400000000000000" pitchFamily="2" charset="-128"/>
                <a:ea typeface="Minecraft Rus" panose="00000400000000000000" pitchFamily="2" charset="-128"/>
              </a:rPr>
              <a:t>санитизировать</a:t>
            </a: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, но </a:t>
            </a: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cringe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Prepared Statements</a:t>
            </a:r>
            <a:endParaRPr lang="ru-RU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ORM - Object-Relational Mapping</a:t>
            </a:r>
            <a:endParaRPr lang="ru-RU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E9E7D81-B865-4A6C-9C49-921BFFF90B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8488" y="4836683"/>
            <a:ext cx="4877481" cy="1247949"/>
          </a:xfrm>
          <a:prstGeom prst="rect">
            <a:avLst/>
          </a:prstGeom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C81B294A-E635-48C2-AE90-C2CEF7DE6462}"/>
              </a:ext>
            </a:extLst>
          </p:cNvPr>
          <p:cNvSpPr/>
          <p:nvPr/>
        </p:nvSpPr>
        <p:spPr>
          <a:xfrm>
            <a:off x="1098488" y="4214694"/>
            <a:ext cx="2262158" cy="4385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Так не делаем!</a:t>
            </a:r>
          </a:p>
        </p:txBody>
      </p:sp>
    </p:spTree>
    <p:extLst>
      <p:ext uri="{BB962C8B-B14F-4D97-AF65-F5344CB8AC3E}">
        <p14:creationId xmlns:p14="http://schemas.microsoft.com/office/powerpoint/2010/main" val="38298143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41066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CB7C07-3883-4D8C-BB16-5EE9AB86AD7F}"/>
              </a:ext>
            </a:extLst>
          </p:cNvPr>
          <p:cNvSpPr txBox="1"/>
          <p:nvPr/>
        </p:nvSpPr>
        <p:spPr>
          <a:xfrm>
            <a:off x="1107937" y="2404606"/>
            <a:ext cx="1130380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err="1">
                <a:latin typeface="Minecraft Rus" panose="00000400000000000000" pitchFamily="2" charset="-128"/>
                <a:ea typeface="Minecraft Rus" panose="00000400000000000000" pitchFamily="2" charset="-128"/>
              </a:rPr>
              <a:t>Iter</a:t>
            </a:r>
            <a:r>
              <a:rPr lang="en-US" sz="60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 </a:t>
            </a:r>
            <a:r>
              <a:rPr lang="ru-RU" sz="60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4</a:t>
            </a:r>
            <a:r>
              <a:rPr lang="en-US" sz="60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:</a:t>
            </a:r>
            <a:r>
              <a:rPr lang="ru-RU" sz="60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 </a:t>
            </a:r>
            <a:r>
              <a:rPr lang="en-US" sz="60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Burger Storage</a:t>
            </a:r>
            <a:endParaRPr lang="ru-RU" sz="60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3BDF26-F9A4-4203-A6F4-2CA21EDFC17A}"/>
              </a:ext>
            </a:extLst>
          </p:cNvPr>
          <p:cNvSpPr txBox="1"/>
          <p:nvPr/>
        </p:nvSpPr>
        <p:spPr>
          <a:xfrm>
            <a:off x="1377296" y="3756509"/>
            <a:ext cx="10765085" cy="12695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  Директории в </a:t>
            </a: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Linux</a:t>
            </a:r>
            <a:endParaRPr lang="ru-RU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  Как хранить файлы</a:t>
            </a: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?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  Уязвимость </a:t>
            </a: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Path Traversal</a:t>
            </a:r>
          </a:p>
        </p:txBody>
      </p:sp>
    </p:spTree>
    <p:extLst>
      <p:ext uri="{BB962C8B-B14F-4D97-AF65-F5344CB8AC3E}">
        <p14:creationId xmlns:p14="http://schemas.microsoft.com/office/powerpoint/2010/main" val="28762571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36807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07AB3-B1F9-4682-A2A5-B78692932CC9}"/>
              </a:ext>
            </a:extLst>
          </p:cNvPr>
          <p:cNvSpPr txBox="1"/>
          <p:nvPr/>
        </p:nvSpPr>
        <p:spPr>
          <a:xfrm>
            <a:off x="921906" y="673218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Файлики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C52013F-D506-40A4-856B-2AC9D1012C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3262" y="1866900"/>
            <a:ext cx="10653825" cy="3561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0765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36807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07AB3-B1F9-4682-A2A5-B78692932CC9}"/>
              </a:ext>
            </a:extLst>
          </p:cNvPr>
          <p:cNvSpPr txBox="1"/>
          <p:nvPr/>
        </p:nvSpPr>
        <p:spPr>
          <a:xfrm>
            <a:off x="921906" y="673218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Создаем файлики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16B48476-1F5D-4187-8D48-584FB7012E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7957" y="1816613"/>
            <a:ext cx="9564435" cy="4020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3233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36807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07AB3-B1F9-4682-A2A5-B78692932CC9}"/>
              </a:ext>
            </a:extLst>
          </p:cNvPr>
          <p:cNvSpPr txBox="1"/>
          <p:nvPr/>
        </p:nvSpPr>
        <p:spPr>
          <a:xfrm>
            <a:off x="921906" y="673218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А если я хочу на директорию выше?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39F3A94-ADD5-419A-B92F-28C9794368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2930" y="2259324"/>
            <a:ext cx="11574490" cy="3200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4347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36807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07AB3-B1F9-4682-A2A5-B78692932CC9}"/>
              </a:ext>
            </a:extLst>
          </p:cNvPr>
          <p:cNvSpPr txBox="1"/>
          <p:nvPr/>
        </p:nvSpPr>
        <p:spPr>
          <a:xfrm>
            <a:off x="921906" y="673218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Что хотим от сервиса?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5F44151-680F-4154-BF84-9199912A1F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9285" y="1529090"/>
            <a:ext cx="11841780" cy="4638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0979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36807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07AB3-B1F9-4682-A2A5-B78692932CC9}"/>
              </a:ext>
            </a:extLst>
          </p:cNvPr>
          <p:cNvSpPr txBox="1"/>
          <p:nvPr/>
        </p:nvSpPr>
        <p:spPr>
          <a:xfrm>
            <a:off x="921906" y="673218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/upload</a:t>
            </a:r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10995BE-6D37-42AD-9A89-034872DF07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2371" y="1333900"/>
            <a:ext cx="9325686" cy="512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4165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41066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BDCCE3-26F7-43B7-9130-481EEF6C72D1}"/>
              </a:ext>
            </a:extLst>
          </p:cNvPr>
          <p:cNvSpPr txBox="1"/>
          <p:nvPr/>
        </p:nvSpPr>
        <p:spPr>
          <a:xfrm>
            <a:off x="1235529" y="822795"/>
            <a:ext cx="112195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Открываем порт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4B98947-0C34-49AF-9852-83A2AEBC36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80304" y="2327099"/>
            <a:ext cx="9329958" cy="2749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6306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36807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07AB3-B1F9-4682-A2A5-B78692932CC9}"/>
              </a:ext>
            </a:extLst>
          </p:cNvPr>
          <p:cNvSpPr txBox="1"/>
          <p:nvPr/>
        </p:nvSpPr>
        <p:spPr>
          <a:xfrm>
            <a:off x="921906" y="673218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/download</a:t>
            </a:r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6A512AA-7594-4B13-88AA-602942F3D8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9489" y="1535753"/>
            <a:ext cx="9621371" cy="4030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01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41066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07AB3-B1F9-4682-A2A5-B78692932CC9}"/>
              </a:ext>
            </a:extLst>
          </p:cNvPr>
          <p:cNvSpPr txBox="1"/>
          <p:nvPr/>
        </p:nvSpPr>
        <p:spPr>
          <a:xfrm>
            <a:off x="1262149" y="2424793"/>
            <a:ext cx="1086497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80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А если </a:t>
            </a:r>
            <a:r>
              <a:rPr lang="en-US" sz="80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../ ??????</a:t>
            </a:r>
            <a:endParaRPr lang="ru-RU" sz="80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259880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41066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07AB3-B1F9-4682-A2A5-B78692932CC9}"/>
              </a:ext>
            </a:extLst>
          </p:cNvPr>
          <p:cNvSpPr txBox="1"/>
          <p:nvPr/>
        </p:nvSpPr>
        <p:spPr>
          <a:xfrm>
            <a:off x="1262149" y="2424793"/>
            <a:ext cx="1086497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80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Решаем задание!</a:t>
            </a:r>
          </a:p>
        </p:txBody>
      </p:sp>
      <p:pic>
        <p:nvPicPr>
          <p:cNvPr id="23554" name="Picture 2" descr="Смешные мемы - 11.06.2024 (15 фото) » Триникси">
            <a:extLst>
              <a:ext uri="{FF2B5EF4-FFF2-40B4-BE49-F238E27FC236}">
                <a16:creationId xmlns:a16="http://schemas.microsoft.com/office/drawing/2014/main" id="{7F603705-7EE1-420F-8591-1D49DE83A3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859" y="-109047"/>
            <a:ext cx="2692178" cy="2650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0992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36807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07AB3-B1F9-4682-A2A5-B78692932CC9}"/>
              </a:ext>
            </a:extLst>
          </p:cNvPr>
          <p:cNvSpPr txBox="1"/>
          <p:nvPr/>
        </p:nvSpPr>
        <p:spPr>
          <a:xfrm>
            <a:off x="921906" y="673218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Mitigations</a:t>
            </a:r>
            <a:r>
              <a:rPr lang="ru-RU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 и </a:t>
            </a:r>
            <a:r>
              <a:rPr lang="en-US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Best Practice</a:t>
            </a:r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015B36C1-49D6-45C3-9423-BCE759E43812}"/>
              </a:ext>
            </a:extLst>
          </p:cNvPr>
          <p:cNvSpPr/>
          <p:nvPr/>
        </p:nvSpPr>
        <p:spPr>
          <a:xfrm>
            <a:off x="971757" y="2137734"/>
            <a:ext cx="5118709" cy="12695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Проверять на </a:t>
            </a: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../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Вырезать</a:t>
            </a: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 ../ ???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Валидация через нормализацию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4A557D9-19F4-451E-A88D-3D60383516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2728" y="4062370"/>
            <a:ext cx="9488224" cy="933580"/>
          </a:xfrm>
          <a:prstGeom prst="rect">
            <a:avLst/>
          </a:prstGeom>
        </p:spPr>
      </p:pic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A8FB6761-413A-435F-8D19-A918C4A0AB41}"/>
              </a:ext>
            </a:extLst>
          </p:cNvPr>
          <p:cNvSpPr/>
          <p:nvPr/>
        </p:nvSpPr>
        <p:spPr>
          <a:xfrm>
            <a:off x="7743684" y="1257993"/>
            <a:ext cx="5147563" cy="4385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Атака называется </a:t>
            </a: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Path Traversal</a:t>
            </a:r>
            <a:endParaRPr lang="ru-RU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9925582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36807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07AB3-B1F9-4682-A2A5-B78692932CC9}"/>
              </a:ext>
            </a:extLst>
          </p:cNvPr>
          <p:cNvSpPr txBox="1"/>
          <p:nvPr/>
        </p:nvSpPr>
        <p:spPr>
          <a:xfrm>
            <a:off x="921906" y="673218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Что можно сделать </a:t>
            </a:r>
            <a:r>
              <a:rPr lang="ru-RU" sz="3200" dirty="0" err="1">
                <a:latin typeface="Minecraft Rus" panose="00000400000000000000" pitchFamily="2" charset="-128"/>
                <a:ea typeface="Minecraft Rus" panose="00000400000000000000" pitchFamily="2" charset="-128"/>
              </a:rPr>
              <a:t>блэкбоксом</a:t>
            </a:r>
            <a:r>
              <a:rPr lang="en-US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?</a:t>
            </a:r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015B36C1-49D6-45C3-9423-BCE759E43812}"/>
              </a:ext>
            </a:extLst>
          </p:cNvPr>
          <p:cNvSpPr/>
          <p:nvPr/>
        </p:nvSpPr>
        <p:spPr>
          <a:xfrm>
            <a:off x="952649" y="1145199"/>
            <a:ext cx="8568932" cy="37625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Конечная цель -</a:t>
            </a: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&gt; </a:t>
            </a: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Получить доступ к машине</a:t>
            </a:r>
            <a:endParaRPr lang="en-US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  <a:p>
            <a:pPr>
              <a:lnSpc>
                <a:spcPct val="150000"/>
              </a:lnSpc>
            </a:pP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Ищем конфиги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/</a:t>
            </a:r>
            <a:r>
              <a:rPr lang="en-US" dirty="0" err="1">
                <a:latin typeface="Minecraft Rus" panose="00000400000000000000" pitchFamily="2" charset="-128"/>
                <a:ea typeface="Minecraft Rus" panose="00000400000000000000" pitchFamily="2" charset="-128"/>
              </a:rPr>
              <a:t>etc</a:t>
            </a: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/</a:t>
            </a:r>
            <a:endParaRPr lang="ru-RU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  <a:p>
            <a:pPr>
              <a:lnSpc>
                <a:spcPct val="150000"/>
              </a:lnSpc>
            </a:pP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Ищем </a:t>
            </a:r>
            <a:r>
              <a:rPr lang="ru-RU" dirty="0" err="1">
                <a:latin typeface="Minecraft Rus" panose="00000400000000000000" pitchFamily="2" charset="-128"/>
                <a:ea typeface="Minecraft Rus" panose="00000400000000000000" pitchFamily="2" charset="-128"/>
              </a:rPr>
              <a:t>сорсы</a:t>
            </a:r>
            <a:endParaRPr lang="en-US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/proc/&lt;</a:t>
            </a:r>
            <a:r>
              <a:rPr lang="en-US" dirty="0" err="1">
                <a:latin typeface="Minecraft Rus" panose="00000400000000000000" pitchFamily="2" charset="-128"/>
                <a:ea typeface="Minecraft Rus" panose="00000400000000000000" pitchFamily="2" charset="-128"/>
              </a:rPr>
              <a:t>proc_num</a:t>
            </a: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&gt;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/environ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/</a:t>
            </a:r>
            <a:r>
              <a:rPr lang="en-US" dirty="0" err="1">
                <a:latin typeface="Minecraft Rus" panose="00000400000000000000" pitchFamily="2" charset="-128"/>
                <a:ea typeface="Minecraft Rus" panose="00000400000000000000" pitchFamily="2" charset="-128"/>
              </a:rPr>
              <a:t>cmdline</a:t>
            </a:r>
            <a:endParaRPr lang="en-US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…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83C415BE-DDC8-4927-BFFE-C84607A356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1927" y="4465681"/>
            <a:ext cx="9821646" cy="1505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164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41066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CB7C07-3883-4D8C-BB16-5EE9AB86AD7F}"/>
              </a:ext>
            </a:extLst>
          </p:cNvPr>
          <p:cNvSpPr txBox="1"/>
          <p:nvPr/>
        </p:nvSpPr>
        <p:spPr>
          <a:xfrm>
            <a:off x="1107937" y="2292773"/>
            <a:ext cx="1130380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 err="1">
                <a:latin typeface="Minecraft Rus" panose="00000400000000000000" pitchFamily="2" charset="-128"/>
                <a:ea typeface="Minecraft Rus" panose="00000400000000000000" pitchFamily="2" charset="-128"/>
              </a:rPr>
              <a:t>Iter</a:t>
            </a:r>
            <a:r>
              <a:rPr lang="en-US" sz="80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 5: Pinger</a:t>
            </a:r>
            <a:endParaRPr lang="ru-RU" sz="80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3BDF26-F9A4-4203-A6F4-2CA21EDFC17A}"/>
              </a:ext>
            </a:extLst>
          </p:cNvPr>
          <p:cNvSpPr txBox="1"/>
          <p:nvPr/>
        </p:nvSpPr>
        <p:spPr>
          <a:xfrm>
            <a:off x="1377296" y="3756509"/>
            <a:ext cx="10765085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/bin/bash	</a:t>
            </a:r>
            <a:endParaRPr lang="ru-RU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Command Injection</a:t>
            </a:r>
            <a:endParaRPr lang="ru-RU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5098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36807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07AB3-B1F9-4682-A2A5-B78692932CC9}"/>
              </a:ext>
            </a:extLst>
          </p:cNvPr>
          <p:cNvSpPr txBox="1"/>
          <p:nvPr/>
        </p:nvSpPr>
        <p:spPr>
          <a:xfrm>
            <a:off x="921906" y="673218"/>
            <a:ext cx="1086497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Например, хотим получать дату, через некоторое время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DCB30B6-F22A-4CB1-BF12-FFFDC05AC5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2417" y="2167556"/>
            <a:ext cx="10345594" cy="2505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7945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36807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07AB3-B1F9-4682-A2A5-B78692932CC9}"/>
              </a:ext>
            </a:extLst>
          </p:cNvPr>
          <p:cNvSpPr txBox="1"/>
          <p:nvPr/>
        </p:nvSpPr>
        <p:spPr>
          <a:xfrm>
            <a:off x="921906" y="673218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Но мы же контролируем </a:t>
            </a:r>
            <a:r>
              <a:rPr lang="en-US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“</a:t>
            </a:r>
            <a:r>
              <a:rPr lang="ru-RU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2</a:t>
            </a:r>
            <a:r>
              <a:rPr lang="en-US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 day”</a:t>
            </a:r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92FA5761-AA70-4CD8-97A7-392E61A71B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47835" y="4846638"/>
            <a:ext cx="7543929" cy="1576726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0A41BEC-526B-4B00-B0B7-25F6FF51B7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9214" y="1788489"/>
            <a:ext cx="10790355" cy="223376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4712C15-D06C-40F9-895D-910F1756E344}"/>
              </a:ext>
            </a:extLst>
          </p:cNvPr>
          <p:cNvSpPr txBox="1"/>
          <p:nvPr/>
        </p:nvSpPr>
        <p:spPr>
          <a:xfrm>
            <a:off x="2984220" y="4114169"/>
            <a:ext cx="10765085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Получаем </a:t>
            </a: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Remote Code Execution (RCE)</a:t>
            </a:r>
            <a:endParaRPr lang="ru-RU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997152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36807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07AB3-B1F9-4682-A2A5-B78692932CC9}"/>
              </a:ext>
            </a:extLst>
          </p:cNvPr>
          <p:cNvSpPr txBox="1"/>
          <p:nvPr/>
        </p:nvSpPr>
        <p:spPr>
          <a:xfrm>
            <a:off x="921906" y="673218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Также можно использовать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9F95B12-BDA0-45B2-B8CF-580BC36A37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09765" y="1567363"/>
            <a:ext cx="7220069" cy="4743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3834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36807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07AB3-B1F9-4682-A2A5-B78692932CC9}"/>
              </a:ext>
            </a:extLst>
          </p:cNvPr>
          <p:cNvSpPr txBox="1"/>
          <p:nvPr/>
        </p:nvSpPr>
        <p:spPr>
          <a:xfrm>
            <a:off x="921906" y="673218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А что с питоном?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9B52C9E8-6750-47B4-B8FC-B140788D94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0826" y="1871334"/>
            <a:ext cx="9478698" cy="4039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9952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41066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BDCCE3-26F7-43B7-9130-481EEF6C72D1}"/>
              </a:ext>
            </a:extLst>
          </p:cNvPr>
          <p:cNvSpPr txBox="1"/>
          <p:nvPr/>
        </p:nvSpPr>
        <p:spPr>
          <a:xfrm>
            <a:off x="1235529" y="822795"/>
            <a:ext cx="112195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Открываем порт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4327988E-A671-4024-9B42-6D2C75584A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58644" y="1815891"/>
            <a:ext cx="5849166" cy="4477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554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41066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07AB3-B1F9-4682-A2A5-B78692932CC9}"/>
              </a:ext>
            </a:extLst>
          </p:cNvPr>
          <p:cNvSpPr txBox="1"/>
          <p:nvPr/>
        </p:nvSpPr>
        <p:spPr>
          <a:xfrm>
            <a:off x="1262149" y="2424793"/>
            <a:ext cx="1086497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80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Решаем задание!</a:t>
            </a:r>
          </a:p>
        </p:txBody>
      </p:sp>
      <p:pic>
        <p:nvPicPr>
          <p:cNvPr id="23554" name="Picture 2" descr="Смешные мемы - 11.06.2024 (15 фото) » Триникси">
            <a:extLst>
              <a:ext uri="{FF2B5EF4-FFF2-40B4-BE49-F238E27FC236}">
                <a16:creationId xmlns:a16="http://schemas.microsoft.com/office/drawing/2014/main" id="{7F603705-7EE1-420F-8591-1D49DE83A3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859" y="-109047"/>
            <a:ext cx="2692178" cy="2650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08964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36807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07AB3-B1F9-4682-A2A5-B78692932CC9}"/>
              </a:ext>
            </a:extLst>
          </p:cNvPr>
          <p:cNvSpPr txBox="1"/>
          <p:nvPr/>
        </p:nvSpPr>
        <p:spPr>
          <a:xfrm>
            <a:off x="921906" y="673218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Mitigations</a:t>
            </a:r>
            <a:r>
              <a:rPr lang="ru-RU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 и </a:t>
            </a:r>
            <a:r>
              <a:rPr lang="en-US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Best Practice</a:t>
            </a:r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015B36C1-49D6-45C3-9423-BCE759E43812}"/>
              </a:ext>
            </a:extLst>
          </p:cNvPr>
          <p:cNvSpPr/>
          <p:nvPr/>
        </p:nvSpPr>
        <p:spPr>
          <a:xfrm>
            <a:off x="921906" y="2601197"/>
            <a:ext cx="9158276" cy="12695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Не использовать команды</a:t>
            </a: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 :)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dirty="0" err="1">
                <a:latin typeface="Minecraft Rus" panose="00000400000000000000" pitchFamily="2" charset="-128"/>
                <a:ea typeface="Minecraft Rus" panose="00000400000000000000" pitchFamily="2" charset="-128"/>
              </a:rPr>
              <a:t>Санитизация</a:t>
            </a: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/</a:t>
            </a: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Валидация </a:t>
            </a: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(</a:t>
            </a: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например, в</a:t>
            </a: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 python </a:t>
            </a:r>
            <a:r>
              <a:rPr lang="en-US" dirty="0" err="1">
                <a:latin typeface="Minecraft Rus" panose="00000400000000000000" pitchFamily="2" charset="-128"/>
                <a:ea typeface="Minecraft Rus" panose="00000400000000000000" pitchFamily="2" charset="-128"/>
              </a:rPr>
              <a:t>shlex.quote</a:t>
            </a: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())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245359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41066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CB7C07-3883-4D8C-BB16-5EE9AB86AD7F}"/>
              </a:ext>
            </a:extLst>
          </p:cNvPr>
          <p:cNvSpPr txBox="1"/>
          <p:nvPr/>
        </p:nvSpPr>
        <p:spPr>
          <a:xfrm>
            <a:off x="1107937" y="2785215"/>
            <a:ext cx="113038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>
                <a:latin typeface="Minecraft Rus" panose="00000400000000000000" pitchFamily="2" charset="-128"/>
                <a:ea typeface="Minecraft Rus" panose="00000400000000000000" pitchFamily="2" charset="-128"/>
              </a:rPr>
              <a:t>Iter</a:t>
            </a:r>
            <a:r>
              <a:rPr lang="en-US" sz="48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 6: Pinger</a:t>
            </a:r>
            <a:r>
              <a:rPr lang="ru-RU" sz="48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 </a:t>
            </a:r>
            <a:r>
              <a:rPr lang="en-US" sz="48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Deluxe Edition</a:t>
            </a:r>
            <a:endParaRPr lang="ru-RU" sz="48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3BDF26-F9A4-4203-A6F4-2CA21EDFC17A}"/>
              </a:ext>
            </a:extLst>
          </p:cNvPr>
          <p:cNvSpPr txBox="1"/>
          <p:nvPr/>
        </p:nvSpPr>
        <p:spPr>
          <a:xfrm>
            <a:off x="1377296" y="3756509"/>
            <a:ext cx="10765085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А если </a:t>
            </a: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blind RCE?	</a:t>
            </a:r>
            <a:endParaRPr lang="ru-RU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Reverse Shells</a:t>
            </a:r>
            <a:endParaRPr lang="ru-RU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691276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36807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07AB3-B1F9-4682-A2A5-B78692932CC9}"/>
              </a:ext>
            </a:extLst>
          </p:cNvPr>
          <p:cNvSpPr txBox="1"/>
          <p:nvPr/>
        </p:nvSpPr>
        <p:spPr>
          <a:xfrm>
            <a:off x="921906" y="673218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Что можно делать с голым </a:t>
            </a:r>
            <a:r>
              <a:rPr lang="en-US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TCP</a:t>
            </a:r>
            <a:r>
              <a:rPr lang="ru-RU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-коннектом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5343AD45-04F3-4702-9FE1-13F9BCDCC8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3990" y="1557960"/>
            <a:ext cx="10240804" cy="4867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5579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36807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07AB3-B1F9-4682-A2A5-B78692932CC9}"/>
              </a:ext>
            </a:extLst>
          </p:cNvPr>
          <p:cNvSpPr txBox="1"/>
          <p:nvPr/>
        </p:nvSpPr>
        <p:spPr>
          <a:xfrm>
            <a:off x="921906" y="673218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А если </a:t>
            </a:r>
            <a:r>
              <a:rPr lang="en-US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/bin/bash</a:t>
            </a:r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F641C5D-A49C-4095-9472-702DC684E1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1158" y="1409807"/>
            <a:ext cx="7198034" cy="4909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233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36807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07AB3-B1F9-4682-A2A5-B78692932CC9}"/>
              </a:ext>
            </a:extLst>
          </p:cNvPr>
          <p:cNvSpPr txBox="1"/>
          <p:nvPr/>
        </p:nvSpPr>
        <p:spPr>
          <a:xfrm>
            <a:off x="921906" y="673218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Где это может быть полезно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5914D87-CB53-405C-8057-5374328758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1905" y="1459846"/>
            <a:ext cx="11085795" cy="4878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097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36807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07AB3-B1F9-4682-A2A5-B78692932CC9}"/>
              </a:ext>
            </a:extLst>
          </p:cNvPr>
          <p:cNvSpPr txBox="1"/>
          <p:nvPr/>
        </p:nvSpPr>
        <p:spPr>
          <a:xfrm>
            <a:off x="921906" y="673218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revshells.com</a:t>
            </a:r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2DED857-9A4B-4311-A7A8-AC71199B1A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1869" y="1599680"/>
            <a:ext cx="9216612" cy="4567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9426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41066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07AB3-B1F9-4682-A2A5-B78692932CC9}"/>
              </a:ext>
            </a:extLst>
          </p:cNvPr>
          <p:cNvSpPr txBox="1"/>
          <p:nvPr/>
        </p:nvSpPr>
        <p:spPr>
          <a:xfrm>
            <a:off x="1262149" y="2424793"/>
            <a:ext cx="1086497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80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Решаем задание!</a:t>
            </a:r>
          </a:p>
        </p:txBody>
      </p:sp>
      <p:pic>
        <p:nvPicPr>
          <p:cNvPr id="23554" name="Picture 2" descr="Смешные мемы - 11.06.2024 (15 фото) » Триникси">
            <a:extLst>
              <a:ext uri="{FF2B5EF4-FFF2-40B4-BE49-F238E27FC236}">
                <a16:creationId xmlns:a16="http://schemas.microsoft.com/office/drawing/2014/main" id="{7F603705-7EE1-420F-8591-1D49DE83A3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859" y="-109047"/>
            <a:ext cx="2692178" cy="2650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4609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36807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07AB3-B1F9-4682-A2A5-B78692932CC9}"/>
              </a:ext>
            </a:extLst>
          </p:cNvPr>
          <p:cNvSpPr txBox="1"/>
          <p:nvPr/>
        </p:nvSpPr>
        <p:spPr>
          <a:xfrm>
            <a:off x="921906" y="673218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Mitigations</a:t>
            </a:r>
            <a:r>
              <a:rPr lang="ru-RU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 и </a:t>
            </a:r>
            <a:r>
              <a:rPr lang="en-US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Best Practice</a:t>
            </a:r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015B36C1-49D6-45C3-9423-BCE759E43812}"/>
              </a:ext>
            </a:extLst>
          </p:cNvPr>
          <p:cNvSpPr/>
          <p:nvPr/>
        </p:nvSpPr>
        <p:spPr>
          <a:xfrm>
            <a:off x="921906" y="2601197"/>
            <a:ext cx="5695790" cy="16850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Все еще не использовать команды</a:t>
            </a: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 :)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Все еще  </a:t>
            </a:r>
            <a:r>
              <a:rPr lang="ru-RU" dirty="0" err="1">
                <a:latin typeface="Minecraft Rus" panose="00000400000000000000" pitchFamily="2" charset="-128"/>
                <a:ea typeface="Minecraft Rus" panose="00000400000000000000" pitchFamily="2" charset="-128"/>
              </a:rPr>
              <a:t>Санитизация</a:t>
            </a: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/</a:t>
            </a: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Валидация</a:t>
            </a:r>
            <a:endParaRPr lang="en-US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А еще сетевая изоляция!</a:t>
            </a:r>
            <a:endParaRPr lang="en-US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756684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41066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CB7C07-3883-4D8C-BB16-5EE9AB86AD7F}"/>
              </a:ext>
            </a:extLst>
          </p:cNvPr>
          <p:cNvSpPr txBox="1"/>
          <p:nvPr/>
        </p:nvSpPr>
        <p:spPr>
          <a:xfrm>
            <a:off x="1107937" y="2541066"/>
            <a:ext cx="1130380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>
                <a:latin typeface="Minecraft Rus" panose="00000400000000000000" pitchFamily="2" charset="-128"/>
                <a:ea typeface="Minecraft Rus" panose="00000400000000000000" pitchFamily="2" charset="-128"/>
              </a:rPr>
              <a:t>Iter</a:t>
            </a:r>
            <a:r>
              <a:rPr lang="en-US" sz="48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 7:</a:t>
            </a:r>
            <a:r>
              <a:rPr lang="ru-RU" sz="48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 </a:t>
            </a:r>
            <a:r>
              <a:rPr lang="en-US" sz="60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Inspector</a:t>
            </a:r>
            <a:r>
              <a:rPr lang="en-US" sz="48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 Gadget</a:t>
            </a:r>
            <a:endParaRPr lang="ru-RU" sz="48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3BDF26-F9A4-4203-A6F4-2CA21EDFC17A}"/>
              </a:ext>
            </a:extLst>
          </p:cNvPr>
          <p:cNvSpPr txBox="1"/>
          <p:nvPr/>
        </p:nvSpPr>
        <p:spPr>
          <a:xfrm>
            <a:off x="1377296" y="3756509"/>
            <a:ext cx="10765085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Проектируем калькулятор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eval/exec sandbox bypass</a:t>
            </a:r>
            <a:endParaRPr lang="ru-RU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04285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41066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BDCCE3-26F7-43B7-9130-481EEF6C72D1}"/>
              </a:ext>
            </a:extLst>
          </p:cNvPr>
          <p:cNvSpPr txBox="1"/>
          <p:nvPr/>
        </p:nvSpPr>
        <p:spPr>
          <a:xfrm>
            <a:off x="1235529" y="822795"/>
            <a:ext cx="112195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Алиса отправляет запрос Бобу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4D8624DD-218D-48BF-A6DE-2AEF1F113C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1868" y="2227862"/>
            <a:ext cx="10864973" cy="2835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2716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36807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07AB3-B1F9-4682-A2A5-B78692932CC9}"/>
              </a:ext>
            </a:extLst>
          </p:cNvPr>
          <p:cNvSpPr txBox="1"/>
          <p:nvPr/>
        </p:nvSpPr>
        <p:spPr>
          <a:xfrm>
            <a:off x="921906" y="673218"/>
            <a:ext cx="1086497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Как работает клиент-серверный калькулятор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F81EC93F-6CCD-4784-888B-5C7B9DB371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9866" y="2872661"/>
            <a:ext cx="10320618" cy="2023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265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36807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07AB3-B1F9-4682-A2A5-B78692932CC9}"/>
              </a:ext>
            </a:extLst>
          </p:cNvPr>
          <p:cNvSpPr txBox="1"/>
          <p:nvPr/>
        </p:nvSpPr>
        <p:spPr>
          <a:xfrm>
            <a:off x="921906" y="673218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Что не так с</a:t>
            </a:r>
            <a:r>
              <a:rPr lang="en-US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 eval?</a:t>
            </a:r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C4095E8-BF85-4E95-8A4E-BAC6C3BA57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0446" y="1691836"/>
            <a:ext cx="6430454" cy="1643422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5A9A19A-9302-4DFA-807F-F92E270476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86514" y="3635338"/>
            <a:ext cx="7016691" cy="2531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5426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41066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07AB3-B1F9-4682-A2A5-B78692932CC9}"/>
              </a:ext>
            </a:extLst>
          </p:cNvPr>
          <p:cNvSpPr txBox="1"/>
          <p:nvPr/>
        </p:nvSpPr>
        <p:spPr>
          <a:xfrm>
            <a:off x="1262149" y="2424793"/>
            <a:ext cx="1086497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80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Решаем задание!</a:t>
            </a:r>
          </a:p>
        </p:txBody>
      </p:sp>
      <p:pic>
        <p:nvPicPr>
          <p:cNvPr id="23554" name="Picture 2" descr="Смешные мемы - 11.06.2024 (15 фото) » Триникси">
            <a:extLst>
              <a:ext uri="{FF2B5EF4-FFF2-40B4-BE49-F238E27FC236}">
                <a16:creationId xmlns:a16="http://schemas.microsoft.com/office/drawing/2014/main" id="{7F603705-7EE1-420F-8591-1D49DE83A3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859" y="-109047"/>
            <a:ext cx="2692178" cy="2650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71849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36807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07AB3-B1F9-4682-A2A5-B78692932CC9}"/>
              </a:ext>
            </a:extLst>
          </p:cNvPr>
          <p:cNvSpPr txBox="1"/>
          <p:nvPr/>
        </p:nvSpPr>
        <p:spPr>
          <a:xfrm>
            <a:off x="921906" y="673218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Mitigations</a:t>
            </a:r>
            <a:r>
              <a:rPr lang="ru-RU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 и </a:t>
            </a:r>
            <a:r>
              <a:rPr lang="en-US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Best Practice</a:t>
            </a:r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B213D4FC-0654-42BE-AF3E-5B49E145DD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1943" y="2929419"/>
            <a:ext cx="9596463" cy="2877358"/>
          </a:xfrm>
          <a:prstGeom prst="rect">
            <a:avLst/>
          </a:prstGeom>
        </p:spPr>
      </p:pic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B7BDCD9A-7A41-4F9B-8289-697B5CCAAA42}"/>
              </a:ext>
            </a:extLst>
          </p:cNvPr>
          <p:cNvSpPr/>
          <p:nvPr/>
        </p:nvSpPr>
        <p:spPr>
          <a:xfrm>
            <a:off x="921906" y="1618361"/>
            <a:ext cx="4368504" cy="8540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 Ограничиваем </a:t>
            </a: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__</a:t>
            </a:r>
            <a:r>
              <a:rPr lang="en-US" dirty="0" err="1">
                <a:latin typeface="Minecraft Rus" panose="00000400000000000000" pitchFamily="2" charset="-128"/>
                <a:ea typeface="Minecraft Rus" panose="00000400000000000000" pitchFamily="2" charset="-128"/>
              </a:rPr>
              <a:t>builtins</a:t>
            </a: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__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Не используем </a:t>
            </a: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eval</a:t>
            </a:r>
          </a:p>
        </p:txBody>
      </p:sp>
    </p:spTree>
    <p:extLst>
      <p:ext uri="{BB962C8B-B14F-4D97-AF65-F5344CB8AC3E}">
        <p14:creationId xmlns:p14="http://schemas.microsoft.com/office/powerpoint/2010/main" val="41170692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41066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CB7C07-3883-4D8C-BB16-5EE9AB86AD7F}"/>
              </a:ext>
            </a:extLst>
          </p:cNvPr>
          <p:cNvSpPr txBox="1"/>
          <p:nvPr/>
        </p:nvSpPr>
        <p:spPr>
          <a:xfrm>
            <a:off x="1107937" y="2279416"/>
            <a:ext cx="1130380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 err="1">
                <a:latin typeface="Minecraft Rus" panose="00000400000000000000" pitchFamily="2" charset="-128"/>
                <a:ea typeface="Minecraft Rus" panose="00000400000000000000" pitchFamily="2" charset="-128"/>
              </a:rPr>
              <a:t>Iter</a:t>
            </a:r>
            <a:r>
              <a:rPr lang="en-US" sz="66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 8: Web Sheriff</a:t>
            </a:r>
            <a:endParaRPr lang="ru-RU" sz="66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3BDF26-F9A4-4203-A6F4-2CA21EDFC17A}"/>
              </a:ext>
            </a:extLst>
          </p:cNvPr>
          <p:cNvSpPr txBox="1"/>
          <p:nvPr/>
        </p:nvSpPr>
        <p:spPr>
          <a:xfrm>
            <a:off x="1377296" y="3756509"/>
            <a:ext cx="10765085" cy="8700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Что там у нас с сетевыми доступами?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SSRF - Server Side Request Forgery</a:t>
            </a:r>
            <a:endParaRPr lang="ru-RU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326701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36807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07AB3-B1F9-4682-A2A5-B78692932CC9}"/>
              </a:ext>
            </a:extLst>
          </p:cNvPr>
          <p:cNvSpPr txBox="1"/>
          <p:nvPr/>
        </p:nvSpPr>
        <p:spPr>
          <a:xfrm>
            <a:off x="881689" y="934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Проектируем </a:t>
            </a:r>
            <a:r>
              <a:rPr lang="en-US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“</a:t>
            </a:r>
            <a:r>
              <a:rPr lang="ru-RU" sz="3200" dirty="0" err="1">
                <a:latin typeface="Minecraft Rus" panose="00000400000000000000" pitchFamily="2" charset="-128"/>
                <a:ea typeface="Minecraft Rus" panose="00000400000000000000" pitchFamily="2" charset="-128"/>
              </a:rPr>
              <a:t>проксю</a:t>
            </a:r>
            <a:r>
              <a:rPr lang="en-US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”</a:t>
            </a:r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0E4D76A-CDF0-421C-AE8C-5E45142E22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1689" y="2721807"/>
            <a:ext cx="10784541" cy="1748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864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36807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07AB3-B1F9-4682-A2A5-B78692932CC9}"/>
              </a:ext>
            </a:extLst>
          </p:cNvPr>
          <p:cNvSpPr txBox="1"/>
          <p:nvPr/>
        </p:nvSpPr>
        <p:spPr>
          <a:xfrm>
            <a:off x="881689" y="934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Проектируем </a:t>
            </a:r>
            <a:r>
              <a:rPr lang="en-US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“</a:t>
            </a:r>
            <a:r>
              <a:rPr lang="ru-RU" sz="3200" dirty="0" err="1">
                <a:latin typeface="Minecraft Rus" panose="00000400000000000000" pitchFamily="2" charset="-128"/>
                <a:ea typeface="Minecraft Rus" panose="00000400000000000000" pitchFamily="2" charset="-128"/>
              </a:rPr>
              <a:t>проксю</a:t>
            </a:r>
            <a:r>
              <a:rPr lang="en-US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”</a:t>
            </a:r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0E4D76A-CDF0-421C-AE8C-5E45142E22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1689" y="2721807"/>
            <a:ext cx="10784541" cy="1748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4428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36807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07AB3-B1F9-4682-A2A5-B78692932CC9}"/>
              </a:ext>
            </a:extLst>
          </p:cNvPr>
          <p:cNvSpPr txBox="1"/>
          <p:nvPr/>
        </p:nvSpPr>
        <p:spPr>
          <a:xfrm>
            <a:off x="881689" y="934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Суть атаки </a:t>
            </a:r>
            <a:r>
              <a:rPr lang="en-US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SSRF</a:t>
            </a:r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534DA1D6-EC8B-4885-A724-58079FFBD8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3910" y="1853885"/>
            <a:ext cx="10152529" cy="4311808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E575FA7-64D6-4364-AFC5-AADDDC0ABA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58964" y="4009789"/>
            <a:ext cx="513850" cy="534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1177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36807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07AB3-B1F9-4682-A2A5-B78692932CC9}"/>
              </a:ext>
            </a:extLst>
          </p:cNvPr>
          <p:cNvSpPr txBox="1"/>
          <p:nvPr/>
        </p:nvSpPr>
        <p:spPr>
          <a:xfrm>
            <a:off x="881689" y="934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Python requests</a:t>
            </a:r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E086803-1FB5-4220-846F-0F9892DE0C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30981" y="2120801"/>
            <a:ext cx="9098388" cy="3018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1596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41066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07AB3-B1F9-4682-A2A5-B78692932CC9}"/>
              </a:ext>
            </a:extLst>
          </p:cNvPr>
          <p:cNvSpPr txBox="1"/>
          <p:nvPr/>
        </p:nvSpPr>
        <p:spPr>
          <a:xfrm>
            <a:off x="1262149" y="2424793"/>
            <a:ext cx="1086497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80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Решаем задание!</a:t>
            </a:r>
          </a:p>
        </p:txBody>
      </p:sp>
      <p:pic>
        <p:nvPicPr>
          <p:cNvPr id="23554" name="Picture 2" descr="Смешные мемы - 11.06.2024 (15 фото) » Триникси">
            <a:extLst>
              <a:ext uri="{FF2B5EF4-FFF2-40B4-BE49-F238E27FC236}">
                <a16:creationId xmlns:a16="http://schemas.microsoft.com/office/drawing/2014/main" id="{7F603705-7EE1-420F-8591-1D49DE83A3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859" y="-109047"/>
            <a:ext cx="2692178" cy="2650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9611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41066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BDCCE3-26F7-43B7-9130-481EEF6C72D1}"/>
              </a:ext>
            </a:extLst>
          </p:cNvPr>
          <p:cNvSpPr txBox="1"/>
          <p:nvPr/>
        </p:nvSpPr>
        <p:spPr>
          <a:xfrm>
            <a:off x="1235529" y="822795"/>
            <a:ext cx="112195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Алиса отправляет запрос Бобу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C66B05D-EAC3-4F7A-832A-F4AE4AA0E3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2728" y="2212055"/>
            <a:ext cx="4845186" cy="3566882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7498E74-A1D4-437A-B628-5D01DC6603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88246" y="2176398"/>
            <a:ext cx="4719455" cy="3602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25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36807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07AB3-B1F9-4682-A2A5-B78692932CC9}"/>
              </a:ext>
            </a:extLst>
          </p:cNvPr>
          <p:cNvSpPr txBox="1"/>
          <p:nvPr/>
        </p:nvSpPr>
        <p:spPr>
          <a:xfrm>
            <a:off x="921906" y="673218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Mitigations</a:t>
            </a:r>
            <a:r>
              <a:rPr lang="ru-RU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 и </a:t>
            </a:r>
            <a:r>
              <a:rPr lang="en-US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Best Practice</a:t>
            </a:r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015B36C1-49D6-45C3-9423-BCE759E43812}"/>
              </a:ext>
            </a:extLst>
          </p:cNvPr>
          <p:cNvSpPr/>
          <p:nvPr/>
        </p:nvSpPr>
        <p:spPr>
          <a:xfrm>
            <a:off x="921906" y="2601197"/>
            <a:ext cx="7542449" cy="21005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IP </a:t>
            </a: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адреса фильтруем на </a:t>
            </a: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internal</a:t>
            </a:r>
            <a:endParaRPr lang="ru-RU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Доменный адреса </a:t>
            </a:r>
            <a:r>
              <a:rPr lang="ru-RU" dirty="0" err="1">
                <a:latin typeface="Minecraft Rus" panose="00000400000000000000" pitchFamily="2" charset="-128"/>
                <a:ea typeface="Minecraft Rus" panose="00000400000000000000" pitchFamily="2" charset="-128"/>
              </a:rPr>
              <a:t>резолвим</a:t>
            </a: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 (</a:t>
            </a: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DNS </a:t>
            </a: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-</a:t>
            </a: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 </a:t>
            </a: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точка отказа)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По возможности получаем от клиента </a:t>
            </a:r>
            <a:r>
              <a:rPr lang="en-US" dirty="0" err="1">
                <a:latin typeface="Minecraft Rus" panose="00000400000000000000" pitchFamily="2" charset="-128"/>
                <a:ea typeface="Minecraft Rus" panose="00000400000000000000" pitchFamily="2" charset="-128"/>
              </a:rPr>
              <a:t>url</a:t>
            </a:r>
            <a:endParaRPr lang="ru-RU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79098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36807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07AB3-B1F9-4682-A2A5-B78692932CC9}"/>
              </a:ext>
            </a:extLst>
          </p:cNvPr>
          <p:cNvSpPr txBox="1"/>
          <p:nvPr/>
        </p:nvSpPr>
        <p:spPr>
          <a:xfrm>
            <a:off x="921906" y="673218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Где качаться?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015B36C1-49D6-45C3-9423-BCE759E43812}"/>
              </a:ext>
            </a:extLst>
          </p:cNvPr>
          <p:cNvSpPr/>
          <p:nvPr/>
        </p:nvSpPr>
        <p:spPr>
          <a:xfrm>
            <a:off x="921906" y="1706048"/>
            <a:ext cx="12038444" cy="41780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Играйте </a:t>
            </a:r>
            <a:r>
              <a:rPr lang="ru-RU" dirty="0" err="1">
                <a:latin typeface="Minecraft Rus" panose="00000400000000000000" pitchFamily="2" charset="-128"/>
                <a:ea typeface="Minecraft Rus" panose="00000400000000000000" pitchFamily="2" charset="-128"/>
              </a:rPr>
              <a:t>цтфы</a:t>
            </a: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 -</a:t>
            </a: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 </a:t>
            </a: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  <a:hlinkClick r:id="rId4"/>
              </a:rPr>
              <a:t>https://ctftime.org</a:t>
            </a:r>
            <a:endParaRPr lang="ru-RU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После </a:t>
            </a:r>
            <a:r>
              <a:rPr lang="ru-RU" dirty="0" err="1">
                <a:latin typeface="Minecraft Rus" panose="00000400000000000000" pitchFamily="2" charset="-128"/>
                <a:ea typeface="Minecraft Rus" panose="00000400000000000000" pitchFamily="2" charset="-128"/>
              </a:rPr>
              <a:t>цтфов</a:t>
            </a: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 читайте </a:t>
            </a:r>
            <a:r>
              <a:rPr lang="ru-RU" dirty="0" err="1">
                <a:latin typeface="Minecraft Rus" panose="00000400000000000000" pitchFamily="2" charset="-128"/>
                <a:ea typeface="Minecraft Rus" panose="00000400000000000000" pitchFamily="2" charset="-128"/>
              </a:rPr>
              <a:t>райтапы</a:t>
            </a: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!!! Иногда это полезнее, чем сам </a:t>
            </a:r>
            <a:r>
              <a:rPr lang="ru-RU" dirty="0" err="1">
                <a:latin typeface="Minecraft Rus" panose="00000400000000000000" pitchFamily="2" charset="-128"/>
                <a:ea typeface="Minecraft Rus" panose="00000400000000000000" pitchFamily="2" charset="-128"/>
              </a:rPr>
              <a:t>цтф</a:t>
            </a: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!!!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Пробуйте читать и писать код - лучше всего ломает тот, кто хорошо умеет строить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Наш </a:t>
            </a:r>
            <a:r>
              <a:rPr lang="ru-RU" dirty="0" err="1">
                <a:latin typeface="Minecraft Rus" panose="00000400000000000000" pitchFamily="2" charset="-128"/>
                <a:ea typeface="Minecraft Rus" panose="00000400000000000000" pitchFamily="2" charset="-128"/>
              </a:rPr>
              <a:t>сайтик</a:t>
            </a: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 с </a:t>
            </a:r>
            <a:r>
              <a:rPr lang="ru-RU" dirty="0" err="1">
                <a:latin typeface="Minecraft Rus" panose="00000400000000000000" pitchFamily="2" charset="-128"/>
                <a:ea typeface="Minecraft Rus" panose="00000400000000000000" pitchFamily="2" charset="-128"/>
              </a:rPr>
              <a:t>райтапами</a:t>
            </a: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 хороших </a:t>
            </a:r>
            <a:r>
              <a:rPr lang="ru-RU" dirty="0" err="1">
                <a:latin typeface="Minecraft Rus" panose="00000400000000000000" pitchFamily="2" charset="-128"/>
                <a:ea typeface="Minecraft Rus" panose="00000400000000000000" pitchFamily="2" charset="-128"/>
              </a:rPr>
              <a:t>тасков</a:t>
            </a:r>
            <a:r>
              <a:rPr lang="ru-RU" dirty="0">
                <a:latin typeface="Minecraft Rus" panose="00000400000000000000" pitchFamily="2" charset="-128"/>
                <a:ea typeface="Minecraft Rus" panose="00000400000000000000" pitchFamily="2" charset="-128"/>
              </a:rPr>
              <a:t> и статейками - </a:t>
            </a: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  <a:hlinkClick r:id="rId5"/>
              </a:rPr>
              <a:t>https://mireactf.ru</a:t>
            </a:r>
            <a:endParaRPr lang="en-US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Port Swigger Academy - </a:t>
            </a: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  <a:hlinkClick r:id="rId6"/>
              </a:rPr>
              <a:t>https://portswigger.net</a:t>
            </a:r>
            <a:endParaRPr lang="ru-RU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Hack The Box - </a:t>
            </a: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  <a:hlinkClick r:id="rId7"/>
              </a:rPr>
              <a:t>https://www.hackthebox.com</a:t>
            </a:r>
            <a:endParaRPr lang="ru-RU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</a:rPr>
              <a:t>Try Hack Me - </a:t>
            </a:r>
            <a:r>
              <a:rPr lang="en-US" dirty="0">
                <a:latin typeface="Minecraft Rus" panose="00000400000000000000" pitchFamily="2" charset="-128"/>
                <a:ea typeface="Minecraft Rus" panose="00000400000000000000" pitchFamily="2" charset="-128"/>
                <a:hlinkClick r:id="rId8"/>
              </a:rPr>
              <a:t>https://tryhackme.com</a:t>
            </a:r>
            <a:endParaRPr lang="en-US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966787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677CFD-8E79-4D89-98B2-A9471C7B4FE0}"/>
              </a:ext>
            </a:extLst>
          </p:cNvPr>
          <p:cNvSpPr txBox="1"/>
          <p:nvPr/>
        </p:nvSpPr>
        <p:spPr>
          <a:xfrm>
            <a:off x="1590064" y="547272"/>
            <a:ext cx="10864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Rus" panose="00000400000000000000" pitchFamily="2" charset="-128"/>
                <a:ea typeface="Minecraft Rus" panose="00000400000000000000" pitchFamily="2" charset="-128"/>
              </a:rPr>
              <a:t>Введение в базовый криптоанализ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067A28E-E345-490C-9036-0BCB135E130A}"/>
              </a:ext>
            </a:extLst>
          </p:cNvPr>
          <p:cNvSpPr/>
          <p:nvPr/>
        </p:nvSpPr>
        <p:spPr>
          <a:xfrm>
            <a:off x="6019800" y="2536807"/>
            <a:ext cx="6940550" cy="7261025"/>
          </a:xfrm>
          <a:prstGeom prst="rect">
            <a:avLst/>
          </a:prstGeom>
          <a:blipFill dpi="0" rotWithShape="1"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017D38-E03A-4624-B65B-1E3CE942B734}"/>
              </a:ext>
            </a:extLst>
          </p:cNvPr>
          <p:cNvSpPr txBox="1"/>
          <p:nvPr/>
        </p:nvSpPr>
        <p:spPr>
          <a:xfrm>
            <a:off x="1142728" y="749125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3200" dirty="0">
              <a:latin typeface="Minecraft Rus" panose="00000400000000000000" pitchFamily="2" charset="-128"/>
              <a:ea typeface="Minecraft Rus" panose="000004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07AB3-B1F9-4682-A2A5-B78692932CC9}"/>
              </a:ext>
            </a:extLst>
          </p:cNvPr>
          <p:cNvSpPr txBox="1"/>
          <p:nvPr/>
        </p:nvSpPr>
        <p:spPr>
          <a:xfrm>
            <a:off x="921906" y="673218"/>
            <a:ext cx="1086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Minecraft Rus" panose="00000400000000000000" pitchFamily="2" charset="-128"/>
                <a:ea typeface="Minecraft Rus" panose="00000400000000000000" pitchFamily="2" charset="-128"/>
              </a:rPr>
              <a:t>Заканчиваем пихать кавычки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0E5516F-7EF7-4447-8429-A5035DF6C4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63231" y="1901833"/>
            <a:ext cx="3830241" cy="4078574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9CB2A673-B849-478B-B2F6-12F0EAC48E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81737" y="2536807"/>
            <a:ext cx="5005142" cy="2533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3979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3901</TotalTime>
  <Words>1262</Words>
  <Application>Microsoft Office PowerPoint</Application>
  <PresentationFormat>Произвольный</PresentationFormat>
  <Paragraphs>391</Paragraphs>
  <Slides>92</Slides>
  <Notes>92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92</vt:i4>
      </vt:variant>
    </vt:vector>
  </HeadingPairs>
  <TitlesOfParts>
    <vt:vector size="98" baseType="lpstr">
      <vt:lpstr>Minecraft Rus</vt:lpstr>
      <vt:lpstr>Arial</vt:lpstr>
      <vt:lpstr>Calibri</vt:lpstr>
      <vt:lpstr>Calibri Light</vt:lpstr>
      <vt:lpstr>Wingdings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Microsoft Office User</dc:creator>
  <cp:lastModifiedBy>Михаил Кобяк</cp:lastModifiedBy>
  <cp:revision>356</cp:revision>
  <cp:lastPrinted>2023-11-28T14:29:46Z</cp:lastPrinted>
  <dcterms:created xsi:type="dcterms:W3CDTF">2022-10-16T16:54:41Z</dcterms:created>
  <dcterms:modified xsi:type="dcterms:W3CDTF">2024-12-13T23:31:39Z</dcterms:modified>
</cp:coreProperties>
</file>

<file path=docProps/thumbnail.jpeg>
</file>